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82" r:id="rId4"/>
    <p:sldId id="283" r:id="rId5"/>
    <p:sldId id="261" r:id="rId6"/>
    <p:sldId id="262" r:id="rId7"/>
    <p:sldId id="284" r:id="rId8"/>
    <p:sldId id="285" r:id="rId9"/>
    <p:sldId id="286" r:id="rId10"/>
    <p:sldId id="290" r:id="rId11"/>
    <p:sldId id="287" r:id="rId12"/>
    <p:sldId id="264" r:id="rId13"/>
    <p:sldId id="265" r:id="rId14"/>
    <p:sldId id="289" r:id="rId15"/>
    <p:sldId id="267" r:id="rId16"/>
    <p:sldId id="266" r:id="rId17"/>
    <p:sldId id="263" r:id="rId18"/>
    <p:sldId id="259" r:id="rId19"/>
    <p:sldId id="291" r:id="rId20"/>
    <p:sldId id="268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3ABB-C37D-4AB4-8D3F-34ED97ACB610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D26-69A0-4D63-A645-CD6879A008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283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3ABB-C37D-4AB4-8D3F-34ED97ACB610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D26-69A0-4D63-A645-CD6879A008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571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3ABB-C37D-4AB4-8D3F-34ED97ACB610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D26-69A0-4D63-A645-CD6879A008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829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3ABB-C37D-4AB4-8D3F-34ED97ACB610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D26-69A0-4D63-A645-CD6879A008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870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3ABB-C37D-4AB4-8D3F-34ED97ACB610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D26-69A0-4D63-A645-CD6879A008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527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3ABB-C37D-4AB4-8D3F-34ED97ACB610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D26-69A0-4D63-A645-CD6879A008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48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3ABB-C37D-4AB4-8D3F-34ED97ACB610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D26-69A0-4D63-A645-CD6879A008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139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3ABB-C37D-4AB4-8D3F-34ED97ACB610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D26-69A0-4D63-A645-CD6879A008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035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3ABB-C37D-4AB4-8D3F-34ED97ACB610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D26-69A0-4D63-A645-CD6879A008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08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3ABB-C37D-4AB4-8D3F-34ED97ACB610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D26-69A0-4D63-A645-CD6879A008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112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3ABB-C37D-4AB4-8D3F-34ED97ACB610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D26-69A0-4D63-A645-CD6879A008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300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93ABB-C37D-4AB4-8D3F-34ED97ACB610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5D26-69A0-4D63-A645-CD6879A008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52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33577" y="2156284"/>
            <a:ext cx="2952328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>
                <a:solidFill>
                  <a:srgbClr val="002060"/>
                </a:solidFill>
                <a:latin typeface="+mn-lt"/>
              </a:rPr>
              <a:t>Nagrada </a:t>
            </a:r>
            <a:br>
              <a:rPr lang="hr-HR" sz="4000" b="1" dirty="0">
                <a:solidFill>
                  <a:srgbClr val="002060"/>
                </a:solidFill>
                <a:latin typeface="+mn-lt"/>
              </a:rPr>
            </a:br>
            <a:r>
              <a:rPr lang="hr-HR" sz="4000" b="1" dirty="0">
                <a:solidFill>
                  <a:srgbClr val="002060"/>
                </a:solidFill>
                <a:latin typeface="+mn-lt"/>
              </a:rPr>
              <a:t>„Tibor Tóth“  </a:t>
            </a:r>
            <a:br>
              <a:rPr lang="hr-HR" sz="4000" b="1" dirty="0">
                <a:solidFill>
                  <a:srgbClr val="002060"/>
                </a:solidFill>
                <a:latin typeface="+mn-lt"/>
              </a:rPr>
            </a:br>
            <a:br>
              <a:rPr lang="hr-HR" sz="4000" b="1" dirty="0">
                <a:solidFill>
                  <a:srgbClr val="002060"/>
                </a:solidFill>
                <a:latin typeface="+mn-lt"/>
              </a:rPr>
            </a:br>
            <a:r>
              <a:rPr lang="hr-HR" sz="4000" b="1" dirty="0">
                <a:solidFill>
                  <a:srgbClr val="002060"/>
                </a:solidFill>
                <a:latin typeface="+mn-lt"/>
              </a:rPr>
              <a:t>2020.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34606" y="5972708"/>
            <a:ext cx="3056383" cy="385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b="1" dirty="0">
                <a:solidFill>
                  <a:srgbClr val="002060"/>
                </a:solidFill>
              </a:rPr>
              <a:t>Zagreb, 3.12.2020.</a:t>
            </a: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41" y="2090378"/>
            <a:ext cx="2554839" cy="426752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0" y="2090378"/>
            <a:ext cx="2596505" cy="43395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22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D023BA-6BE5-405C-9CB2-0E5B0285298E}"/>
              </a:ext>
            </a:extLst>
          </p:cNvPr>
          <p:cNvSpPr/>
          <p:nvPr/>
        </p:nvSpPr>
        <p:spPr>
          <a:xfrm>
            <a:off x="3611622" y="1631675"/>
            <a:ext cx="4454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Grafički je i glavni urednik </a:t>
            </a:r>
          </a:p>
          <a:p>
            <a:r>
              <a:rPr lang="hr-HR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Godišnjaka Gimnazije Petra Preradovića</a:t>
            </a:r>
            <a:endParaRPr lang="hr-HR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hr-HR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6E0E3-A334-4DEF-9F40-9B61FBF3ACBD}"/>
              </a:ext>
            </a:extLst>
          </p:cNvPr>
          <p:cNvSpPr/>
          <p:nvPr/>
        </p:nvSpPr>
        <p:spPr>
          <a:xfrm>
            <a:off x="4680345" y="5451795"/>
            <a:ext cx="3600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 Zdenkom Kos 2019. </a:t>
            </a:r>
          </a:p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uređuje monografiju</a:t>
            </a:r>
          </a:p>
          <a:p>
            <a:r>
              <a:rPr lang="hr-HR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100 godina Gimnazije u Virovitici</a:t>
            </a: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466E3-555D-4978-95C0-F7F714204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187039"/>
            <a:ext cx="1343025" cy="14446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F928FB-57BC-48B1-BF98-567740AC5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06" y="1631675"/>
            <a:ext cx="3322744" cy="474345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100 GODINA GIMNAZIJE PETRA PRERADOVIĆA U VIROVITICI Monografijom prošli  kroz svoju povijest i zapisali je za vječnost - www.icv.hr">
            <a:extLst>
              <a:ext uri="{FF2B5EF4-FFF2-40B4-BE49-F238E27FC236}">
                <a16:creationId xmlns:a16="http://schemas.microsoft.com/office/drawing/2014/main" id="{0014DAC0-4927-443D-9AE4-F2C76C686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274" y="1794162"/>
            <a:ext cx="3600449" cy="4800599"/>
          </a:xfrm>
          <a:prstGeom prst="rect">
            <a:avLst/>
          </a:prstGeom>
          <a:noFill/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4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16DDDA-C56C-4A6C-85A5-E922BB832354}"/>
              </a:ext>
            </a:extLst>
          </p:cNvPr>
          <p:cNvSpPr/>
          <p:nvPr/>
        </p:nvSpPr>
        <p:spPr>
          <a:xfrm>
            <a:off x="8220075" y="2178638"/>
            <a:ext cx="37782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Uređuje: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mrežne stranice škole i svih društvenih profila škole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kao i društvenih profila projekata na kojima sudjeluje kao </a:t>
            </a:r>
            <a:r>
              <a:rPr lang="hr-HR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suvoditelj</a:t>
            </a: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ili administrator</a:t>
            </a:r>
            <a:endParaRPr lang="hr-H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B9D130-91F9-44EE-B1E8-853014986A82}"/>
              </a:ext>
            </a:extLst>
          </p:cNvPr>
          <p:cNvSpPr/>
          <p:nvPr/>
        </p:nvSpPr>
        <p:spPr>
          <a:xfrm>
            <a:off x="8328553" y="5054501"/>
            <a:ext cx="3669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2020. godine samostalno izrađuje i objavljuje aplikaciju školske knjižnice Gimnazije Petra Preradovića Virovitica.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4753A-6830-4DBD-809C-627786F0C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187039"/>
            <a:ext cx="1343025" cy="144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C0B14F-0EDF-4912-ACEB-FC2E98B58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76" y="1787605"/>
            <a:ext cx="7941733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7B6C05-1FCA-4DA4-B018-2A9E0DF523C4}"/>
              </a:ext>
            </a:extLst>
          </p:cNvPr>
          <p:cNvSpPr/>
          <p:nvPr/>
        </p:nvSpPr>
        <p:spPr>
          <a:xfrm>
            <a:off x="319087" y="1723936"/>
            <a:ext cx="10925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Održao više od 60 različitih edukacijskih aktivnosti (predavanja, radionica, </a:t>
            </a:r>
            <a:r>
              <a:rPr lang="hr-HR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webinara</a:t>
            </a: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 slično)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3D533E-F057-45D3-8D4E-E7323AA71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187039"/>
            <a:ext cx="1343025" cy="1444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103116-966B-4408-BCBB-9ECB14325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" y="2093268"/>
            <a:ext cx="7300913" cy="3589514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64DCFF-FC63-4331-BAAC-5BC4CC337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107" y="2327442"/>
            <a:ext cx="6610350" cy="3666852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0DFB56-51DA-49DD-A662-20ECA5AFC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5794" y="2969407"/>
            <a:ext cx="6859994" cy="3779055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674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B72802-7797-446F-9F5E-900ED1323B7D}"/>
              </a:ext>
            </a:extLst>
          </p:cNvPr>
          <p:cNvSpPr/>
          <p:nvPr/>
        </p:nvSpPr>
        <p:spPr>
          <a:xfrm>
            <a:off x="114300" y="2146646"/>
            <a:ext cx="26955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Zbog </a:t>
            </a:r>
            <a:r>
              <a:rPr lang="hr-HR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epidemije korona virusa</a:t>
            </a: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provodio je brojne aktivnosti da se omogući uspješnija on-line nastava i rad, educirajući kolegice i kolege knjižničare, ali i sve ostale zainteresirane o mogućnostima alata za učenje na daljinu, pri čemu je </a:t>
            </a:r>
            <a:r>
              <a:rPr lang="hr-HR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ljeta 2020. godine održao 16 specijaliziranih </a:t>
            </a:r>
            <a:r>
              <a:rPr lang="hr-HR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webinara</a:t>
            </a: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9B1745-9E8B-433B-88A9-3F274582D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187039"/>
            <a:ext cx="1343025" cy="14446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4597AB-D490-4DF3-894A-0F91DB92043D}"/>
              </a:ext>
            </a:extLst>
          </p:cNvPr>
          <p:cNvSpPr/>
          <p:nvPr/>
        </p:nvSpPr>
        <p:spPr>
          <a:xfrm>
            <a:off x="2876551" y="2146646"/>
            <a:ext cx="92011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CairoFont-6-0"/>
              </a:rPr>
              <a:t>Te</a:t>
            </a:r>
            <a:r>
              <a:rPr lang="pl-PL" b="1" dirty="0">
                <a:solidFill>
                  <a:srgbClr val="002060"/>
                </a:solidFill>
                <a:latin typeface="CairoFont-6-1"/>
              </a:rPr>
              <a:t>č</a:t>
            </a:r>
            <a:r>
              <a:rPr lang="pl-PL" b="1" dirty="0">
                <a:solidFill>
                  <a:srgbClr val="002060"/>
                </a:solidFill>
                <a:latin typeface="CairoFont-6-0"/>
              </a:rPr>
              <a:t>ajevi i radionice u projektu e-Škole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e-Škole edukacija: R21 E-učitelj - suvremena nastava uz pomoć tehnologije</a:t>
            </a:r>
          </a:p>
          <a:p>
            <a:r>
              <a:rPr lang="pt-BR" dirty="0">
                <a:solidFill>
                  <a:srgbClr val="002060"/>
                </a:solidFill>
                <a:latin typeface="Avenir-Book"/>
              </a:rPr>
              <a:t>e-Škole edukacija: R22 Office 365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e-Škole edukacija: R24 Korištenje alata za izradu obrazovnih sadržaja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e-Škole edukacija: R23 Videokonferencije u nastavi</a:t>
            </a:r>
          </a:p>
          <a:p>
            <a:r>
              <a:rPr lang="pt-BR" dirty="0">
                <a:solidFill>
                  <a:srgbClr val="002060"/>
                </a:solidFill>
                <a:latin typeface="Avenir-Book"/>
              </a:rPr>
              <a:t>e-Škole edukacija: R13 Osnove korištenja tableta i hibridnih računala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e-Škole edukacija: R12 Korištenje opreme za održavanje nastave u interaktivnoj učionici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e-Škole radionica: Digitalne tehnologije kao potpora praćenju i vrednovanju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e-Škole radionica: Kreiranje multimedijskih dokumenata i animacija</a:t>
            </a:r>
          </a:p>
          <a:p>
            <a:r>
              <a:rPr lang="pl-PL" dirty="0">
                <a:solidFill>
                  <a:srgbClr val="002060"/>
                </a:solidFill>
                <a:latin typeface="Avenir-Book"/>
              </a:rPr>
              <a:t>e-Škole radionica: Digitalna tehnologija za potporu posebnim odgojno-obrazovnim potrebama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e-Škole e-tečaj: Programiranje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e-Škole e-tečaj: Upravljanje organizacijom nastave uz uporabu digitalnih tehnologija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e-Škole e-tečaj: Interakcija u digitalnom okruženju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e-Škole e-tečaj: Profesionalna komunikacija i suradnja učitelja/nastavnika/stručnih suradnika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e-Škole e-tečaj: Sustavi za upravljanje (osobnim) podacima, informacijama i digitalnim sadržajem</a:t>
            </a:r>
            <a:endParaRPr lang="hr-H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3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7B6C05-1FCA-4DA4-B018-2A9E0DF523C4}"/>
              </a:ext>
            </a:extLst>
          </p:cNvPr>
          <p:cNvSpPr/>
          <p:nvPr/>
        </p:nvSpPr>
        <p:spPr>
          <a:xfrm>
            <a:off x="133350" y="1916954"/>
            <a:ext cx="10191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Stekao zvanje stručnog suradnika mentora, kao i više domaćih i inozemnih mentorskih certifikata. </a:t>
            </a:r>
            <a:endParaRPr lang="hr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7137CB-9B47-47D7-A46D-CE2D61D94A86}"/>
              </a:ext>
            </a:extLst>
          </p:cNvPr>
          <p:cNvSpPr/>
          <p:nvPr/>
        </p:nvSpPr>
        <p:spPr>
          <a:xfrm>
            <a:off x="1256506" y="2562578"/>
            <a:ext cx="1074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2060"/>
                </a:solidFill>
                <a:latin typeface="Avenir-Book"/>
              </a:rPr>
              <a:t>Mendeley</a:t>
            </a:r>
            <a:r>
              <a:rPr lang="hr-HR" dirty="0">
                <a:solidFill>
                  <a:srgbClr val="002060"/>
                </a:solidFill>
                <a:latin typeface="Avenir-Book"/>
              </a:rPr>
              <a:t> </a:t>
            </a:r>
            <a:r>
              <a:rPr lang="hr-HR" dirty="0" err="1">
                <a:solidFill>
                  <a:srgbClr val="002060"/>
                </a:solidFill>
                <a:latin typeface="Avenir-Book"/>
              </a:rPr>
              <a:t>Advisor</a:t>
            </a:r>
            <a:r>
              <a:rPr lang="hr-HR" dirty="0">
                <a:solidFill>
                  <a:srgbClr val="002060"/>
                </a:solidFill>
                <a:latin typeface="Avenir-Book"/>
              </a:rPr>
              <a:t> </a:t>
            </a:r>
            <a:r>
              <a:rPr lang="hr-HR" dirty="0" err="1">
                <a:solidFill>
                  <a:srgbClr val="002060"/>
                </a:solidFill>
                <a:latin typeface="Avenir-Book"/>
              </a:rPr>
              <a:t>Community</a:t>
            </a:r>
            <a:r>
              <a:rPr lang="hr-HR" dirty="0">
                <a:solidFill>
                  <a:srgbClr val="002060"/>
                </a:solidFill>
                <a:latin typeface="Avenir-Book"/>
              </a:rPr>
              <a:t> </a:t>
            </a:r>
            <a:r>
              <a:rPr lang="hr-HR" dirty="0" err="1">
                <a:solidFill>
                  <a:srgbClr val="002060"/>
                </a:solidFill>
                <a:latin typeface="Avenir-Book"/>
              </a:rPr>
              <a:t>Certificate</a:t>
            </a:r>
            <a:endParaRPr lang="hr-HR" dirty="0">
              <a:solidFill>
                <a:srgbClr val="002060"/>
              </a:solidFill>
              <a:latin typeface="Avenir-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AI + Me certifikat o završenom tečaju o umjetnoj inteligenciji u organizaciji </a:t>
            </a:r>
            <a:r>
              <a:rPr lang="hr-HR" dirty="0" err="1">
                <a:solidFill>
                  <a:srgbClr val="002060"/>
                </a:solidFill>
                <a:latin typeface="Avenir-Book"/>
              </a:rPr>
              <a:t>Ready</a:t>
            </a:r>
            <a:r>
              <a:rPr lang="hr-HR" dirty="0">
                <a:solidFill>
                  <a:srgbClr val="002060"/>
                </a:solidFill>
                <a:latin typeface="Avenir-Book"/>
              </a:rPr>
              <a:t> AI konzorcija (2019.)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venir-Book"/>
              </a:rPr>
              <a:t>Certified Microsoft Innovative Educator (Microsoft Education)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venir-Book"/>
              </a:rPr>
              <a:t>Microsoft Education Certificate: Educator Community Contributor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venir-Book"/>
              </a:rPr>
              <a:t>Microsoft Education Certificate: Educator Community Contributor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Certifikat tečaja Osnove digitalnog marketinga (ID certifikata: AKA AVQ 4DU); provjera certifikata: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Avenir-Book"/>
              </a:rPr>
              <a:t>https://learndigital.withgoogle.com/digitalnagaraza/validate-certificate-code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Certifikat seminara stručnog usavršavanja Čitanje i pisanje za kritičko mišljenje (RWCT). 29. 06. 2016.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Certifikat seminara Upravljanje projektnim ciklusom. 17. - 19. 10. 2012.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Uvjerenje o usavršavanju: specijalist za poslovnu informatiku - ECDL. 8. - 22. 11. 2008.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58209-A697-4D88-A58A-9FBEC8119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187039"/>
            <a:ext cx="1343025" cy="14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9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A06F1A-E064-4C79-B198-A724CA1676EE}"/>
              </a:ext>
            </a:extLst>
          </p:cNvPr>
          <p:cNvSpPr/>
          <p:nvPr/>
        </p:nvSpPr>
        <p:spPr>
          <a:xfrm>
            <a:off x="695323" y="2801627"/>
            <a:ext cx="112204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dugogodišnji voditelj Županijskoga vijeća školskih knjižničara Virovitičko-podravske županije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predsjednik Hrvatske mreže školskih knjižničara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 dva je mandata predsjednik Komisije za srednjoškolske knjižnice Hrvatskoga knjižničarskoga društva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niz godina predsjednik podružnice Hrvatske udruge školskih knjižničara Virovitičko-podravske županije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F81F8-2D47-44F6-82F5-AF91E848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187039"/>
            <a:ext cx="1343025" cy="14446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7F1DEC-79D8-4A24-8061-EA612902588B}"/>
              </a:ext>
            </a:extLst>
          </p:cNvPr>
          <p:cNvSpPr/>
          <p:nvPr/>
        </p:nvSpPr>
        <p:spPr>
          <a:xfrm>
            <a:off x="380999" y="1754986"/>
            <a:ext cx="10791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Svoje organizacijske sposobnosti, spremnost i otvorenost za suradnju i komunikaciju te volontiranje za dobrobit struke razvija kroz brojne aktivnosti na svim planovima školskoga knjižničarstva kako na lokalnoj i regionalnoj  tako i nacionalnoj razini: </a:t>
            </a:r>
          </a:p>
        </p:txBody>
      </p:sp>
      <p:pic>
        <p:nvPicPr>
          <p:cNvPr id="3074" name="Picture 2" descr="Knjižničari">
            <a:extLst>
              <a:ext uri="{FF2B5EF4-FFF2-40B4-BE49-F238E27FC236}">
                <a16:creationId xmlns:a16="http://schemas.microsoft.com/office/drawing/2014/main" id="{506755EE-C9E0-44BB-8138-138C3A245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4" y="4730031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ručno vijeće školskih knjižničara Virovitičko-podravske županije -  Education | Facebook - 212 Photos">
            <a:extLst>
              <a:ext uri="{FF2B5EF4-FFF2-40B4-BE49-F238E27FC236}">
                <a16:creationId xmlns:a16="http://schemas.microsoft.com/office/drawing/2014/main" id="{1AC86810-7B67-4163-AC7D-4C25C6657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70" y="4846486"/>
            <a:ext cx="1908361" cy="190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Županijsko stručno vijeće školskih knjižničara Virovitičko-podravske  županije - Naslovnica">
            <a:extLst>
              <a:ext uri="{FF2B5EF4-FFF2-40B4-BE49-F238E27FC236}">
                <a16:creationId xmlns:a16="http://schemas.microsoft.com/office/drawing/2014/main" id="{B79063DF-6418-42A3-B547-FAAF6BFC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48" y="5021802"/>
            <a:ext cx="2181225" cy="158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rvatsko Knjižničarsko Društvo updated... - Hrvatsko Knjižničarsko Društvo  | Facebook">
            <a:extLst>
              <a:ext uri="{FF2B5EF4-FFF2-40B4-BE49-F238E27FC236}">
                <a16:creationId xmlns:a16="http://schemas.microsoft.com/office/drawing/2014/main" id="{2E5DB8EF-933A-4242-8DCA-596FCFA6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79" y="5067532"/>
            <a:ext cx="1409296" cy="149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1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BA465E-DCB9-468B-8B5A-027C98E27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187039"/>
            <a:ext cx="1343025" cy="14446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C6FBCD-5B7E-418C-B315-F88FF30B6894}"/>
              </a:ext>
            </a:extLst>
          </p:cNvPr>
          <p:cNvSpPr/>
          <p:nvPr/>
        </p:nvSpPr>
        <p:spPr>
          <a:xfrm>
            <a:off x="457200" y="2060147"/>
            <a:ext cx="114395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član programskog odbora XXX. Proljetne škole školskih knjižničara Republike Hrvatske (2020.)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organizator aktivnosti u sklopu Europskog tjedna programiranja 2019. godine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suorganizator Državnog kviza AZOO-a i HMŠK-a povodom Međunarodne godine kulturne baštine i sastavljač pitanja za kviz (2019.)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član Povjerenstva za dodjelu nagrade Eva Verona (2018.)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član programskog odbora XXX. Proljetne škole školskih knjižničara Republike Hrvatske (2018.)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član organizacijskog odbora 8. okruglog stola za školske knjižnice (Virovitica, 5. 10. 2017.)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član Povjerenstva za dodjelu priznanja Knjižnica godine – priznanje dodjeljuje Hrvatsko knjižničarsko društvo (2016.)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član Radnog predsjedništva 41. skupštine Hrvatskoga knjižničarskog društva (Primošten, 13. 10. 2016.)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član Radnog predsjedništva 34. godišnje skupštine Društva knjižničara Bilogore, Podravine i Kalničkoga prigorja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(Virovitica, 3. 6. 2016.)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članstvo u Programskom i Organizacijskom odboru 4. okruglog stola za školske knjižnice pod nazivom Uloga</a:t>
            </a:r>
          </a:p>
          <a:p>
            <a:r>
              <a:rPr lang="pl-PL" dirty="0">
                <a:solidFill>
                  <a:srgbClr val="002060"/>
                </a:solidFill>
                <a:latin typeface="Avenir-Book"/>
              </a:rPr>
              <a:t>masovnih medija u odgoju djece i mladih (2013.)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imenovanje - Član Prosudbenog povjerenstva završnice 1., 2., 3., 4. i 5. sezone Tuluma s(l)ova - projekta Hrvatske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mreže školskih knjižničara, kao predstavnik Hrvatske mreže školskih knjižničara (2013.-2018.)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421C93-41BE-4229-AD97-12720103E618}"/>
              </a:ext>
            </a:extLst>
          </p:cNvPr>
          <p:cNvSpPr/>
          <p:nvPr/>
        </p:nvSpPr>
        <p:spPr>
          <a:xfrm>
            <a:off x="457200" y="1641307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Ostala zaduženja i aktivnosti u struci: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6918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88BF33-0BA4-438B-B0BE-E59C5C8AD510}"/>
              </a:ext>
            </a:extLst>
          </p:cNvPr>
          <p:cNvSpPr/>
          <p:nvPr/>
        </p:nvSpPr>
        <p:spPr>
          <a:xfrm>
            <a:off x="809624" y="2495461"/>
            <a:ext cx="104965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Ostale aktivnosti:</a:t>
            </a:r>
          </a:p>
          <a:p>
            <a:endParaRPr lang="hr-HR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član uredništva </a:t>
            </a:r>
            <a:r>
              <a:rPr lang="hr-HR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Sveska</a:t>
            </a: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mentor u Centru izvrsnosti za Medijsku pismenost Virovitičko-podravske županije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član Radne skupine za stručne suradnike i ravnatelje za provođenje Cjelovite </a:t>
            </a:r>
            <a:r>
              <a:rPr lang="hr-HR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kurikularne</a:t>
            </a: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reforme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F3361-0269-4715-BBE9-C1C9B18B6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187039"/>
            <a:ext cx="1343025" cy="14446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1542B4-0C88-4278-B5E4-40097BCD3411}"/>
              </a:ext>
            </a:extLst>
          </p:cNvPr>
          <p:cNvSpPr/>
          <p:nvPr/>
        </p:nvSpPr>
        <p:spPr>
          <a:xfrm>
            <a:off x="805782" y="5255414"/>
            <a:ext cx="6109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Pisao do 2016. i kazališnu kritiku:  Kulturni klub - Kulisa.hr</a:t>
            </a:r>
          </a:p>
        </p:txBody>
      </p:sp>
    </p:spTree>
    <p:extLst>
      <p:ext uri="{BB962C8B-B14F-4D97-AF65-F5344CB8AC3E}">
        <p14:creationId xmlns:p14="http://schemas.microsoft.com/office/powerpoint/2010/main" val="4052165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14AA37-E096-4538-B053-07366DFA0743}"/>
              </a:ext>
            </a:extLst>
          </p:cNvPr>
          <p:cNvSpPr/>
          <p:nvPr/>
        </p:nvSpPr>
        <p:spPr>
          <a:xfrm>
            <a:off x="864299" y="2928664"/>
            <a:ext cx="109053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  <a:latin typeface="CairoFont-6-0"/>
              </a:rPr>
              <a:t>Nagrada "Eva Verona"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dodijeljena na 41. skupštini Hrvatskog knjižničarskog društva 13. listopada </a:t>
            </a:r>
            <a:r>
              <a:rPr lang="hr-HR" b="1" dirty="0">
                <a:solidFill>
                  <a:srgbClr val="002060"/>
                </a:solidFill>
                <a:latin typeface="Avenir-Book"/>
              </a:rPr>
              <a:t>2016. </a:t>
            </a:r>
            <a:r>
              <a:rPr lang="hr-HR" dirty="0">
                <a:solidFill>
                  <a:srgbClr val="002060"/>
                </a:solidFill>
                <a:latin typeface="Avenir-Book"/>
              </a:rPr>
              <a:t>godine u Primoštenu za posebno zalaganje u radu, inovacijama i promicanju knjižničarske struke u Hrvatskoj knjižničarima mlađim od 35 godina</a:t>
            </a:r>
          </a:p>
          <a:p>
            <a:endParaRPr lang="hr-HR" dirty="0">
              <a:solidFill>
                <a:srgbClr val="002060"/>
              </a:solidFill>
              <a:latin typeface="Avenir-Book"/>
            </a:endParaRPr>
          </a:p>
          <a:p>
            <a:r>
              <a:rPr lang="pl-PL" b="1" dirty="0">
                <a:solidFill>
                  <a:srgbClr val="002060"/>
                </a:solidFill>
                <a:latin typeface="CairoFont-6-0"/>
              </a:rPr>
              <a:t>Nagrada Ministarstva znanosti i obrazovanja 2019. godine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dodijeljena 5. listopada </a:t>
            </a:r>
            <a:r>
              <a:rPr lang="hr-HR" b="1" dirty="0">
                <a:solidFill>
                  <a:srgbClr val="002060"/>
                </a:solidFill>
                <a:latin typeface="Avenir-Book"/>
              </a:rPr>
              <a:t>2019. </a:t>
            </a:r>
            <a:r>
              <a:rPr lang="hr-HR" dirty="0">
                <a:solidFill>
                  <a:srgbClr val="002060"/>
                </a:solidFill>
                <a:latin typeface="Avenir-Book"/>
              </a:rPr>
              <a:t>godine kao jednom od najuspješnijih </a:t>
            </a:r>
            <a:r>
              <a:rPr lang="pl-PL" dirty="0">
                <a:solidFill>
                  <a:srgbClr val="002060"/>
                </a:solidFill>
                <a:latin typeface="Avenir-Book"/>
              </a:rPr>
              <a:t>odgojno-obrazovnih djelatnika u školskoj godini 2018./2019.</a:t>
            </a:r>
          </a:p>
          <a:p>
            <a:endParaRPr lang="pl-PL" dirty="0">
              <a:solidFill>
                <a:srgbClr val="002060"/>
              </a:solidFill>
              <a:latin typeface="Avenir-Book"/>
            </a:endParaRPr>
          </a:p>
          <a:p>
            <a:r>
              <a:rPr lang="pl-PL" b="1" dirty="0">
                <a:solidFill>
                  <a:srgbClr val="002060"/>
                </a:solidFill>
                <a:latin typeface="CairoFont-6-0"/>
              </a:rPr>
              <a:t>Nagrada Ministarstva znanosti i obrazovanja 2020. godine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dodijeljena 5. listopada </a:t>
            </a:r>
            <a:r>
              <a:rPr lang="hr-HR" b="1" dirty="0">
                <a:solidFill>
                  <a:srgbClr val="002060"/>
                </a:solidFill>
                <a:latin typeface="Avenir-Book"/>
              </a:rPr>
              <a:t>2020. </a:t>
            </a:r>
            <a:r>
              <a:rPr lang="hr-HR" dirty="0">
                <a:solidFill>
                  <a:srgbClr val="002060"/>
                </a:solidFill>
                <a:latin typeface="Avenir-Book"/>
              </a:rPr>
              <a:t>godine kao jednom od najuspješnijih odgojno-obrazovnih djelatnika u školskoj godini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2019./2020.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920BA4-E607-477E-8FFD-3C6A602436ED}"/>
              </a:ext>
            </a:extLst>
          </p:cNvPr>
          <p:cNvSpPr/>
          <p:nvPr/>
        </p:nvSpPr>
        <p:spPr>
          <a:xfrm>
            <a:off x="864299" y="2107004"/>
            <a:ext cx="6519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Ostale nagrade Josipu Striji za njegov uspješan i predani rad: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3BBCD6-3568-4B25-BBA5-C2184A22D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187039"/>
            <a:ext cx="1343025" cy="14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82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810" y="3670707"/>
            <a:ext cx="6676965" cy="1397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Nagrada „Tibor Tóth“  za 2020., za razliku od prijašnjih godina, predana je u Virovitici 3.12.2020. pod epidemiološkim mjerama.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884762-6582-4650-89CC-721D01F099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2049" y="857250"/>
            <a:ext cx="6858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06096E-66A6-45FC-941C-29BC37BAE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0" y="1565859"/>
            <a:ext cx="1343025" cy="14446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65B3D0-8C1D-448E-9007-18A4990B8CE5}"/>
              </a:ext>
            </a:extLst>
          </p:cNvPr>
          <p:cNvSpPr/>
          <p:nvPr/>
        </p:nvSpPr>
        <p:spPr>
          <a:xfrm>
            <a:off x="866775" y="572842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Ivo Tokić, predsjednik HID-a (desno) uručuje Josipu Striji Nagradu „Tibor Tóth“  za 2020. godinu</a:t>
            </a:r>
          </a:p>
        </p:txBody>
      </p:sp>
    </p:spTree>
    <p:extLst>
      <p:ext uri="{BB962C8B-B14F-4D97-AF65-F5344CB8AC3E}">
        <p14:creationId xmlns:p14="http://schemas.microsoft.com/office/powerpoint/2010/main" val="342852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31636" y="1454198"/>
            <a:ext cx="4838700" cy="837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>
                <a:solidFill>
                  <a:srgbClr val="002060"/>
                </a:solidFill>
                <a:latin typeface="+mn-lt"/>
              </a:rPr>
              <a:t>Nagrada „Tibor </a:t>
            </a:r>
            <a:r>
              <a:rPr lang="hr-HR" sz="4000" b="1" dirty="0" err="1">
                <a:solidFill>
                  <a:srgbClr val="002060"/>
                </a:solidFill>
                <a:latin typeface="+mn-lt"/>
              </a:rPr>
              <a:t>Tóth</a:t>
            </a:r>
            <a:r>
              <a:rPr lang="hr-HR" sz="4000" b="1" dirty="0">
                <a:solidFill>
                  <a:srgbClr val="002060"/>
                </a:solidFill>
                <a:latin typeface="+mn-lt"/>
              </a:rPr>
              <a:t>“  </a:t>
            </a:r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5834" y="1602005"/>
            <a:ext cx="2894872" cy="4836896"/>
          </a:xfrm>
          <a:prstGeom prst="rect">
            <a:avLst/>
          </a:prstGeom>
          <a:noFill/>
          <a:ln>
            <a:noFill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96138" y="2176311"/>
            <a:ext cx="5513656" cy="31830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hr-HR" sz="2400" dirty="0">
                <a:solidFill>
                  <a:srgbClr val="002060"/>
                </a:solidFill>
              </a:rPr>
              <a:t>autor znanstvenih i stručnih radova i knjige „Online pretraživanje </a:t>
            </a:r>
            <a:r>
              <a:rPr lang="hr-HR" sz="2400" dirty="0" err="1">
                <a:solidFill>
                  <a:srgbClr val="002060"/>
                </a:solidFill>
              </a:rPr>
              <a:t>baz</a:t>
            </a:r>
            <a:r>
              <a:rPr lang="en-GB" sz="2400" dirty="0">
                <a:solidFill>
                  <a:srgbClr val="002060"/>
                </a:solidFill>
              </a:rPr>
              <a:t>a</a:t>
            </a:r>
            <a:r>
              <a:rPr lang="hr-HR" sz="2400" dirty="0">
                <a:solidFill>
                  <a:srgbClr val="002060"/>
                </a:solidFill>
              </a:rPr>
              <a:t> podataka” (1995.)</a:t>
            </a:r>
          </a:p>
          <a:p>
            <a:pPr marL="0" indent="0" algn="just">
              <a:spcBef>
                <a:spcPts val="0"/>
              </a:spcBef>
              <a:buNone/>
            </a:pPr>
            <a:endParaRPr lang="hr-HR" sz="6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hr-HR" sz="2400" dirty="0">
                <a:solidFill>
                  <a:srgbClr val="002060"/>
                </a:solidFill>
              </a:rPr>
              <a:t>voditelj i pokretač više projekata </a:t>
            </a:r>
          </a:p>
          <a:p>
            <a:pPr lvl="1" algn="just">
              <a:spcBef>
                <a:spcPts val="0"/>
              </a:spcBef>
            </a:pPr>
            <a:r>
              <a:rPr lang="it-IT" sz="1800" dirty="0">
                <a:solidFill>
                  <a:srgbClr val="002060"/>
                </a:solidFill>
              </a:rPr>
              <a:t>1984. uspost</a:t>
            </a:r>
            <a:r>
              <a:rPr lang="hr-HR" sz="1800" dirty="0">
                <a:solidFill>
                  <a:srgbClr val="002060"/>
                </a:solidFill>
              </a:rPr>
              <a:t>a</a:t>
            </a:r>
            <a:r>
              <a:rPr lang="it-IT" sz="1800" dirty="0">
                <a:solidFill>
                  <a:srgbClr val="002060"/>
                </a:solidFill>
              </a:rPr>
              <a:t>vio i vodio prvi </a:t>
            </a:r>
            <a:r>
              <a:rPr lang="it-IT" sz="1800" b="1" dirty="0">
                <a:solidFill>
                  <a:srgbClr val="002060"/>
                </a:solidFill>
              </a:rPr>
              <a:t>online informacijski centar</a:t>
            </a:r>
            <a:r>
              <a:rPr lang="it-IT" sz="1800" dirty="0">
                <a:solidFill>
                  <a:srgbClr val="002060"/>
                </a:solidFill>
              </a:rPr>
              <a:t> za znanstvene i poslovne informacije (unutar R</a:t>
            </a:r>
            <a:r>
              <a:rPr lang="hr-HR" sz="1800" dirty="0" err="1">
                <a:solidFill>
                  <a:srgbClr val="002060"/>
                </a:solidFill>
              </a:rPr>
              <a:t>eferalnog</a:t>
            </a:r>
            <a:r>
              <a:rPr lang="hr-HR" sz="1800" dirty="0">
                <a:solidFill>
                  <a:srgbClr val="002060"/>
                </a:solidFill>
              </a:rPr>
              <a:t> centra</a:t>
            </a:r>
            <a:r>
              <a:rPr lang="it-IT" sz="1800" dirty="0">
                <a:solidFill>
                  <a:srgbClr val="002060"/>
                </a:solidFill>
              </a:rPr>
              <a:t>)</a:t>
            </a:r>
            <a:endParaRPr lang="hr-HR" sz="1800" dirty="0">
              <a:solidFill>
                <a:srgbClr val="00206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hr-HR" sz="1800" dirty="0">
                <a:solidFill>
                  <a:srgbClr val="002060"/>
                </a:solidFill>
              </a:rPr>
              <a:t>2006. </a:t>
            </a:r>
            <a:r>
              <a:rPr lang="hr-HR" sz="1800" b="1" dirty="0">
                <a:solidFill>
                  <a:srgbClr val="002060"/>
                </a:solidFill>
              </a:rPr>
              <a:t>Hrčak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hr-HR" sz="6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hr-HR" sz="2400" dirty="0">
                <a:solidFill>
                  <a:srgbClr val="002060"/>
                </a:solidFill>
              </a:rPr>
              <a:t>više nagrada za doprinos razvoju informacijskih znanosti i djelatnosti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9650" y="5607904"/>
            <a:ext cx="5032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rgbClr val="002060"/>
                </a:solidFill>
              </a:rPr>
              <a:t>član i predsjednik MKD </a:t>
            </a:r>
            <a:r>
              <a:rPr lang="en-GB" sz="2400" dirty="0">
                <a:solidFill>
                  <a:srgbClr val="002060"/>
                </a:solidFill>
              </a:rPr>
              <a:t>“</a:t>
            </a:r>
            <a:r>
              <a:rPr lang="hr-HR" sz="2400" dirty="0" err="1">
                <a:solidFill>
                  <a:srgbClr val="002060"/>
                </a:solidFill>
              </a:rPr>
              <a:t>Ady</a:t>
            </a: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err="1">
                <a:solidFill>
                  <a:srgbClr val="002060"/>
                </a:solidFill>
              </a:rPr>
              <a:t>Endre</a:t>
            </a:r>
            <a:r>
              <a:rPr lang="en-GB" sz="2400" dirty="0">
                <a:solidFill>
                  <a:srgbClr val="002060"/>
                </a:solidFill>
              </a:rPr>
              <a:t>”</a:t>
            </a:r>
            <a:endParaRPr lang="hr-HR" sz="2400" dirty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rgbClr val="002060"/>
                </a:solidFill>
              </a:rPr>
              <a:t>član i predsjednik HID-a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91" y="1701799"/>
            <a:ext cx="3134547" cy="4841875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35662" y="1507505"/>
            <a:ext cx="2952328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>
                <a:solidFill>
                  <a:srgbClr val="002060"/>
                </a:solidFill>
                <a:latin typeface="+mn-lt"/>
              </a:rPr>
              <a:t>Nagrada </a:t>
            </a:r>
            <a:br>
              <a:rPr lang="hr-HR" sz="4000" b="1" dirty="0">
                <a:solidFill>
                  <a:srgbClr val="002060"/>
                </a:solidFill>
                <a:latin typeface="+mn-lt"/>
              </a:rPr>
            </a:br>
            <a:r>
              <a:rPr lang="hr-HR" sz="4000" b="1" dirty="0">
                <a:solidFill>
                  <a:srgbClr val="002060"/>
                </a:solidFill>
                <a:latin typeface="+mn-lt"/>
              </a:rPr>
              <a:t>„Tibor Tóth“  </a:t>
            </a:r>
            <a:br>
              <a:rPr lang="hr-HR" sz="4000" b="1" dirty="0">
                <a:solidFill>
                  <a:srgbClr val="002060"/>
                </a:solidFill>
                <a:latin typeface="+mn-lt"/>
              </a:rPr>
            </a:br>
            <a:br>
              <a:rPr lang="hr-HR" sz="4000" b="1" dirty="0">
                <a:solidFill>
                  <a:srgbClr val="002060"/>
                </a:solidFill>
                <a:latin typeface="+mn-lt"/>
              </a:rPr>
            </a:br>
            <a:r>
              <a:rPr lang="hr-HR" b="1" dirty="0">
                <a:solidFill>
                  <a:srgbClr val="002060"/>
                </a:solidFill>
                <a:latin typeface="+mn-lt"/>
              </a:rPr>
              <a:t>2020. </a:t>
            </a: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1610248"/>
            <a:ext cx="2646105" cy="441997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385397" y="4013592"/>
            <a:ext cx="2802593" cy="69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400" b="1" dirty="0">
                <a:solidFill>
                  <a:srgbClr val="002060"/>
                </a:solidFill>
              </a:rPr>
              <a:t>Josip Strija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D989AD-CFD7-4D14-9D13-B065E40CB3F3}"/>
              </a:ext>
            </a:extLst>
          </p:cNvPr>
          <p:cNvSpPr/>
          <p:nvPr/>
        </p:nvSpPr>
        <p:spPr>
          <a:xfrm>
            <a:off x="1009253" y="6088033"/>
            <a:ext cx="9849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i="1" dirty="0">
                <a:solidFill>
                  <a:srgbClr val="002060"/>
                </a:solidFill>
                <a:ea typeface="Times New Roman" panose="02020603050405020304" pitchFamily="18" charset="0"/>
              </a:rPr>
              <a:t>HID zahvaljuje svim kandidatima koji su bili predloženi za nagradu. Svima njima te posebno  dobitniku Nagrade „Tibor T</a:t>
            </a:r>
            <a:r>
              <a:rPr lang="hr-HR" i="1" dirty="0">
                <a:solidFill>
                  <a:srgbClr val="002060"/>
                </a:solidFill>
                <a:ea typeface="Calibri" panose="020F0502020204030204" pitchFamily="34" charset="0"/>
              </a:rPr>
              <a:t>ó</a:t>
            </a:r>
            <a:r>
              <a:rPr lang="hr-HR" i="1" dirty="0">
                <a:solidFill>
                  <a:srgbClr val="002060"/>
                </a:solidFill>
                <a:ea typeface="Times New Roman" panose="02020603050405020304" pitchFamily="18" charset="0"/>
              </a:rPr>
              <a:t>th“ Josipu Striji, HID želi puno profesionalnog i osobnog uspjeha u daljem životu i radu.</a:t>
            </a:r>
            <a:endParaRPr lang="hr-HR" i="1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CB743D-5D68-4780-B814-F280C7C7C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70" y="1610248"/>
            <a:ext cx="3483411" cy="44366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2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62006" y="316640"/>
            <a:ext cx="4838700" cy="837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>
                <a:solidFill>
                  <a:srgbClr val="002060"/>
                </a:solidFill>
                <a:latin typeface="+mn-lt"/>
              </a:rPr>
              <a:t>Nagrada „Tibor </a:t>
            </a:r>
            <a:r>
              <a:rPr lang="hr-HR" sz="4000" b="1" dirty="0" err="1">
                <a:solidFill>
                  <a:srgbClr val="002060"/>
                </a:solidFill>
                <a:latin typeface="+mn-lt"/>
              </a:rPr>
              <a:t>Tóth</a:t>
            </a:r>
            <a:r>
              <a:rPr lang="hr-HR" sz="4000" b="1" dirty="0">
                <a:solidFill>
                  <a:srgbClr val="002060"/>
                </a:solidFill>
                <a:latin typeface="+mn-lt"/>
              </a:rPr>
              <a:t>“  </a:t>
            </a:r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2046" y="1626075"/>
            <a:ext cx="2894872" cy="4836896"/>
          </a:xfrm>
          <a:prstGeom prst="rect">
            <a:avLst/>
          </a:prstGeom>
          <a:noFill/>
          <a:ln>
            <a:noFill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71194" y="1790393"/>
            <a:ext cx="54768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Znak javnog priznanja stručnjacima i znanstvenicima mlađe i srednje generacije za značajan doprinos na području informacijskih znanosti i djelatnosti, a </a:t>
            </a:r>
            <a:r>
              <a:rPr lang="hr-HR" sz="2400" dirty="0">
                <a:solidFill>
                  <a:srgbClr val="002060"/>
                </a:solidFill>
              </a:rPr>
              <a:t>na opću dobrobit naše zajednice.</a:t>
            </a:r>
            <a:endParaRPr lang="hr-HR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12" y="1739046"/>
            <a:ext cx="3277426" cy="4610954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032A27-0323-4E93-9C02-133115D6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315" y="4621563"/>
            <a:ext cx="4838700" cy="143681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i="1" dirty="0">
                <a:solidFill>
                  <a:srgbClr val="002060"/>
                </a:solidFill>
              </a:rPr>
              <a:t>“</a:t>
            </a:r>
            <a:r>
              <a:rPr lang="hr-HR" sz="2000" i="1" dirty="0">
                <a:solidFill>
                  <a:srgbClr val="002060"/>
                </a:solidFill>
              </a:rPr>
              <a:t>Njegovo stručno mišljenje ili stav nikad ni u čemu nije bilo motivirano ili obilježeno nekim vlastitim, osobnim interesom, već samo interesom struke, interesom posla, interesom uže ili šire sredine.</a:t>
            </a:r>
            <a:r>
              <a:rPr lang="en-GB" sz="2000" i="1" dirty="0">
                <a:solidFill>
                  <a:srgbClr val="002060"/>
                </a:solidFill>
              </a:rPr>
              <a:t>”</a:t>
            </a:r>
            <a:endParaRPr lang="hr-HR" sz="2000" i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B4A85E-E839-48C3-AF49-306A6112DB40}"/>
              </a:ext>
            </a:extLst>
          </p:cNvPr>
          <p:cNvSpPr/>
          <p:nvPr/>
        </p:nvSpPr>
        <p:spPr>
          <a:xfrm>
            <a:off x="6911330" y="6002536"/>
            <a:ext cx="1758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 dirty="0">
                <a:solidFill>
                  <a:srgbClr val="002060"/>
                </a:solidFill>
              </a:rPr>
              <a:t>Josip </a:t>
            </a:r>
            <a:r>
              <a:rPr lang="hr-HR" sz="2000" i="1" dirty="0" err="1">
                <a:solidFill>
                  <a:srgbClr val="002060"/>
                </a:solidFill>
              </a:rPr>
              <a:t>Stipanov</a:t>
            </a:r>
            <a:r>
              <a:rPr lang="hr-HR" sz="20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415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33577" y="2156284"/>
            <a:ext cx="2952328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>
                <a:solidFill>
                  <a:srgbClr val="002060"/>
                </a:solidFill>
                <a:latin typeface="+mn-lt"/>
              </a:rPr>
              <a:t>Nagrada </a:t>
            </a:r>
            <a:br>
              <a:rPr lang="hr-HR" sz="4000" b="1" dirty="0">
                <a:solidFill>
                  <a:srgbClr val="002060"/>
                </a:solidFill>
                <a:latin typeface="+mn-lt"/>
              </a:rPr>
            </a:br>
            <a:r>
              <a:rPr lang="hr-HR" sz="4000" b="1" dirty="0">
                <a:solidFill>
                  <a:srgbClr val="002060"/>
                </a:solidFill>
                <a:latin typeface="+mn-lt"/>
              </a:rPr>
              <a:t>„Tibor Tóth“  </a:t>
            </a:r>
            <a:br>
              <a:rPr lang="hr-HR" sz="4000" b="1" dirty="0">
                <a:solidFill>
                  <a:srgbClr val="002060"/>
                </a:solidFill>
                <a:latin typeface="+mn-lt"/>
              </a:rPr>
            </a:br>
            <a:br>
              <a:rPr lang="hr-HR" sz="4000" b="1" dirty="0">
                <a:solidFill>
                  <a:srgbClr val="002060"/>
                </a:solidFill>
                <a:latin typeface="+mn-lt"/>
              </a:rPr>
            </a:br>
            <a:r>
              <a:rPr lang="hr-HR" sz="4000" b="1" dirty="0">
                <a:solidFill>
                  <a:srgbClr val="002060"/>
                </a:solidFill>
                <a:latin typeface="+mn-lt"/>
              </a:rPr>
              <a:t>2020. 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8" y="1689069"/>
            <a:ext cx="2908270" cy="48605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D79C732-AC02-462D-ADE4-726F2EC0335C}"/>
              </a:ext>
            </a:extLst>
          </p:cNvPr>
          <p:cNvSpPr txBox="1">
            <a:spLocks/>
          </p:cNvSpPr>
          <p:nvPr/>
        </p:nvSpPr>
        <p:spPr>
          <a:xfrm>
            <a:off x="4533577" y="4668411"/>
            <a:ext cx="2802593" cy="69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400" b="1" dirty="0">
                <a:solidFill>
                  <a:srgbClr val="002060"/>
                </a:solidFill>
              </a:rPr>
              <a:t>Josip Strija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4990E9-12D5-4C4E-A20F-8E828BF08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43" y="1658602"/>
            <a:ext cx="3313718" cy="48910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26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FD12BE-0F6A-40ED-AC56-063EE2EDAC1E}"/>
              </a:ext>
            </a:extLst>
          </p:cNvPr>
          <p:cNvSpPr/>
          <p:nvPr/>
        </p:nvSpPr>
        <p:spPr>
          <a:xfrm>
            <a:off x="5086350" y="2134285"/>
            <a:ext cx="6867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profesor </a:t>
            </a:r>
            <a:r>
              <a:rPr lang="sv-SE" dirty="0">
                <a:solidFill>
                  <a:srgbClr val="002060"/>
                </a:solidFill>
                <a:latin typeface="Arial" panose="020B0604020202020204" pitchFamily="34" charset="0"/>
              </a:rPr>
              <a:t>hrvatskoga jezika i književnosti </a:t>
            </a: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diplomirani knjižničar</a:t>
            </a:r>
          </a:p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stručni suradnik školski knjižničar u Gimnaziji Petra Preradovića Virovitica </a:t>
            </a:r>
            <a:endParaRPr lang="hr-H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C21A6E-1FE6-43BB-964D-04B6EACF7122}"/>
              </a:ext>
            </a:extLst>
          </p:cNvPr>
          <p:cNvSpPr/>
          <p:nvPr/>
        </p:nvSpPr>
        <p:spPr>
          <a:xfrm>
            <a:off x="5286375" y="4579735"/>
            <a:ext cx="5962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Svojim iskustvom, znanjem, vještinama, motivacijom i stručnošću svakodnevno uspješno obavlja poslove školskog knjižničara, 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D5738-1ED8-41DD-AE97-F19CCD91E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187039"/>
            <a:ext cx="1343025" cy="1444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22BD97-5493-4222-B682-4CAB49133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" y="1728783"/>
            <a:ext cx="4557713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9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AB31A4-10D4-42F1-B77A-92823FDD903C}"/>
              </a:ext>
            </a:extLst>
          </p:cNvPr>
          <p:cNvSpPr/>
          <p:nvPr/>
        </p:nvSpPr>
        <p:spPr>
          <a:xfrm>
            <a:off x="3843338" y="3105834"/>
            <a:ext cx="709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upisao doktorski studij </a:t>
            </a:r>
            <a:r>
              <a:rPr lang="hr-HR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Književnost i kulturni identitet </a:t>
            </a: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 Filozofskom fakultetu u Osijeku 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F4330-BA90-493D-93E2-D9BDC864B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187039"/>
            <a:ext cx="1343025" cy="1444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6642F0-CC3A-4B23-AF31-F87164FC0358}"/>
              </a:ext>
            </a:extLst>
          </p:cNvPr>
          <p:cNvSpPr/>
          <p:nvPr/>
        </p:nvSpPr>
        <p:spPr>
          <a:xfrm>
            <a:off x="3843338" y="3936131"/>
            <a:ext cx="8024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Open Sans"/>
              </a:rPr>
              <a:t>trenutno radi na izradi doktorske disertacije na zavičajnu temu pod nazivom: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rgbClr val="002060"/>
                </a:solidFill>
                <a:latin typeface="Open Sans"/>
              </a:rPr>
              <a:t>„</a:t>
            </a:r>
            <a:r>
              <a:rPr lang="hr-HR" b="1" dirty="0">
                <a:solidFill>
                  <a:srgbClr val="002060"/>
                </a:solidFill>
                <a:latin typeface="Open Sans"/>
              </a:rPr>
              <a:t>Od kronike do kolumne: književni prilozi u novinama </a:t>
            </a:r>
            <a:r>
              <a:rPr lang="hr-HR" b="1" dirty="0" err="1">
                <a:solidFill>
                  <a:srgbClr val="002060"/>
                </a:solidFill>
                <a:latin typeface="Open Sans"/>
              </a:rPr>
              <a:t>Virovitičan</a:t>
            </a:r>
            <a:r>
              <a:rPr lang="hr-HR" b="1" dirty="0">
                <a:solidFill>
                  <a:srgbClr val="002060"/>
                </a:solidFill>
                <a:latin typeface="Open Sans"/>
              </a:rPr>
              <a:t> za vrijeme urednika Ivana </a:t>
            </a:r>
            <a:r>
              <a:rPr lang="hr-HR" b="1" dirty="0" err="1">
                <a:solidFill>
                  <a:srgbClr val="002060"/>
                </a:solidFill>
                <a:latin typeface="Open Sans"/>
              </a:rPr>
              <a:t>Dobravca</a:t>
            </a:r>
            <a:r>
              <a:rPr lang="hr-HR" b="1" dirty="0">
                <a:solidFill>
                  <a:srgbClr val="002060"/>
                </a:solidFill>
                <a:latin typeface="Open Sans"/>
              </a:rPr>
              <a:t>-Plevnika</a:t>
            </a:r>
            <a:r>
              <a:rPr lang="hr-HR" dirty="0">
                <a:solidFill>
                  <a:srgbClr val="002060"/>
                </a:solidFill>
                <a:latin typeface="Open Sans"/>
              </a:rPr>
              <a:t>“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2050" name="Picture 2" descr="11. lipnja 1914., Virovitica kao grad « 1914">
            <a:extLst>
              <a:ext uri="{FF2B5EF4-FFF2-40B4-BE49-F238E27FC236}">
                <a16:creationId xmlns:a16="http://schemas.microsoft.com/office/drawing/2014/main" id="{4C33BDCE-82A4-4753-9087-16DA84E81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1631675"/>
            <a:ext cx="3128964" cy="4974701"/>
          </a:xfrm>
          <a:prstGeom prst="rect">
            <a:avLst/>
          </a:prstGeom>
          <a:noFill/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4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FD9FC4-596D-4B0E-9B93-269740332C30}"/>
              </a:ext>
            </a:extLst>
          </p:cNvPr>
          <p:cNvSpPr/>
          <p:nvPr/>
        </p:nvSpPr>
        <p:spPr>
          <a:xfrm>
            <a:off x="361949" y="1658035"/>
            <a:ext cx="1082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Autor je i više stručnih članaka i priloga vezanih za razvoj knjižničarske i informacijske struke. </a:t>
            </a:r>
            <a:endParaRPr lang="hr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569D06-F09F-4306-AD62-C6FA81E5D6CD}"/>
              </a:ext>
            </a:extLst>
          </p:cNvPr>
          <p:cNvSpPr/>
          <p:nvPr/>
        </p:nvSpPr>
        <p:spPr>
          <a:xfrm>
            <a:off x="266700" y="2128600"/>
            <a:ext cx="117340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Strija, J. </a:t>
            </a:r>
            <a:r>
              <a:rPr lang="hr-HR" b="1" dirty="0">
                <a:solidFill>
                  <a:srgbClr val="002060"/>
                </a:solidFill>
                <a:latin typeface="Avenir-Book"/>
              </a:rPr>
              <a:t>O bibliografiji književno-umjetničkih tekstova objavljenih u novinama </a:t>
            </a:r>
            <a:r>
              <a:rPr lang="hr-HR" b="1" dirty="0" err="1">
                <a:solidFill>
                  <a:srgbClr val="002060"/>
                </a:solidFill>
                <a:latin typeface="Avenir-Book"/>
              </a:rPr>
              <a:t>Virovitičan</a:t>
            </a:r>
            <a:r>
              <a:rPr lang="hr-HR" b="1" dirty="0">
                <a:solidFill>
                  <a:srgbClr val="002060"/>
                </a:solidFill>
                <a:latin typeface="Avenir-Book"/>
              </a:rPr>
              <a:t> od 1899. do 1925.</a:t>
            </a:r>
            <a:r>
              <a:rPr lang="hr-HR" dirty="0">
                <a:solidFill>
                  <a:srgbClr val="002060"/>
                </a:solidFill>
                <a:latin typeface="Avenir-Book"/>
              </a:rPr>
              <a:t> // Svezak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: časopis Društva knjižničara Bilogore, Podravine i Kalničkog prigorja. XXII, 22(2020.), str. 80.-82.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Kolar Janković, T. Strija, J. </a:t>
            </a:r>
            <a:r>
              <a:rPr lang="hr-HR" b="1" dirty="0">
                <a:solidFill>
                  <a:srgbClr val="002060"/>
                </a:solidFill>
                <a:latin typeface="Avenir-Book"/>
              </a:rPr>
              <a:t>Izrada mrežno dostupnog obrasca za informacijski upit uz pomoć Google </a:t>
            </a:r>
            <a:r>
              <a:rPr lang="hr-HR" b="1" dirty="0" err="1">
                <a:solidFill>
                  <a:srgbClr val="002060"/>
                </a:solidFill>
                <a:latin typeface="Avenir-Book"/>
              </a:rPr>
              <a:t>Do</a:t>
            </a:r>
            <a:r>
              <a:rPr lang="hr-HR" dirty="0" err="1">
                <a:solidFill>
                  <a:srgbClr val="002060"/>
                </a:solidFill>
                <a:latin typeface="Avenir-Book"/>
              </a:rPr>
              <a:t>csa</a:t>
            </a:r>
            <a:r>
              <a:rPr lang="hr-HR" dirty="0">
                <a:solidFill>
                  <a:srgbClr val="002060"/>
                </a:solidFill>
                <a:latin typeface="Avenir-Book"/>
              </a:rPr>
              <a:t>. // Svezak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: časopis Društva knjižničara Bilogore, Podravine i Kalničkog prigorja. XV, 15(2013.), str. 20.-21.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Moslavac, Z. Strija, J. </a:t>
            </a:r>
            <a:r>
              <a:rPr lang="hr-HR" b="1" dirty="0">
                <a:solidFill>
                  <a:srgbClr val="002060"/>
                </a:solidFill>
                <a:latin typeface="Avenir-Book"/>
              </a:rPr>
              <a:t>Knjižnica Gimnazije Petra Preradovića </a:t>
            </a:r>
            <a:r>
              <a:rPr lang="hr-HR" dirty="0">
                <a:solidFill>
                  <a:srgbClr val="002060"/>
                </a:solidFill>
                <a:latin typeface="Avenir-Book"/>
              </a:rPr>
              <a:t>// 100 godina Gimnazije u Virovitici. Virovitica : Gimnazija</a:t>
            </a:r>
          </a:p>
          <a:p>
            <a:r>
              <a:rPr lang="it-IT" dirty="0">
                <a:solidFill>
                  <a:srgbClr val="002060"/>
                </a:solidFill>
                <a:latin typeface="Avenir-Book"/>
              </a:rPr>
              <a:t>Petra Preradovića Virovitica, 2019. Str. 79.-84.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Strija, J. </a:t>
            </a:r>
            <a:r>
              <a:rPr lang="hr-HR" b="1" dirty="0">
                <a:solidFill>
                  <a:srgbClr val="002060"/>
                </a:solidFill>
                <a:latin typeface="Avenir-Book"/>
              </a:rPr>
              <a:t>Digitalna zbirka školske knjižnice : uvod u problem organizacije sadržaja na mrežnim stranicama školskih</a:t>
            </a:r>
          </a:p>
          <a:p>
            <a:r>
              <a:rPr lang="hr-HR" b="1" dirty="0">
                <a:solidFill>
                  <a:srgbClr val="002060"/>
                </a:solidFill>
                <a:latin typeface="Avenir-Book"/>
              </a:rPr>
              <a:t>knjižnica.</a:t>
            </a:r>
            <a:r>
              <a:rPr lang="hr-HR" dirty="0">
                <a:solidFill>
                  <a:srgbClr val="002060"/>
                </a:solidFill>
                <a:latin typeface="Avenir-Book"/>
              </a:rPr>
              <a:t> // Svezak : časopis Društva knjižničara Bilogore, </a:t>
            </a:r>
            <a:r>
              <a:rPr lang="hr-HR" dirty="0" err="1">
                <a:solidFill>
                  <a:srgbClr val="002060"/>
                </a:solidFill>
                <a:latin typeface="Avenir-Book"/>
              </a:rPr>
              <a:t>Podravinei</a:t>
            </a:r>
            <a:r>
              <a:rPr lang="hr-HR" dirty="0">
                <a:solidFill>
                  <a:srgbClr val="002060"/>
                </a:solidFill>
                <a:latin typeface="Avenir-Book"/>
              </a:rPr>
              <a:t> Kalničkog prigorja. XV, 15(2013.), str. 17.-18.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Strija, J. </a:t>
            </a:r>
            <a:r>
              <a:rPr lang="hr-HR" b="1" dirty="0">
                <a:solidFill>
                  <a:srgbClr val="002060"/>
                </a:solidFill>
                <a:latin typeface="Avenir-Book"/>
              </a:rPr>
              <a:t>Književni likovi u periodnom sustavu elemenata : kako je jedan pano pokrenuo čitateljsku znatiželju? </a:t>
            </a:r>
            <a:r>
              <a:rPr lang="hr-HR" dirty="0">
                <a:solidFill>
                  <a:srgbClr val="002060"/>
                </a:solidFill>
                <a:latin typeface="Avenir-Book"/>
              </a:rPr>
              <a:t>//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Svezak : časopis Društva knjižničara Bilogore, Podravine i Kalničkog prigorja. XVIII, 20(2018.), str. 62.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Strija, J. </a:t>
            </a:r>
            <a:r>
              <a:rPr lang="hr-HR" b="1" dirty="0">
                <a:solidFill>
                  <a:srgbClr val="002060"/>
                </a:solidFill>
                <a:latin typeface="Avenir-Book"/>
              </a:rPr>
              <a:t>Osmi okrugli stol: Školska knjižnica - pogled unazad, korak unaprijed</a:t>
            </a:r>
            <a:r>
              <a:rPr lang="hr-HR" dirty="0">
                <a:solidFill>
                  <a:srgbClr val="002060"/>
                </a:solidFill>
                <a:latin typeface="Avenir-Book"/>
              </a:rPr>
              <a:t>. // Svezak : časopis Društva knjižničara</a:t>
            </a:r>
          </a:p>
          <a:p>
            <a:r>
              <a:rPr lang="hr-HR" dirty="0">
                <a:solidFill>
                  <a:srgbClr val="002060"/>
                </a:solidFill>
                <a:latin typeface="Avenir-Book"/>
              </a:rPr>
              <a:t>Bilogore, Podravine i Kalničkog prigorja. XVIII, 20(2018.), str. 99-100.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Strija, J. </a:t>
            </a:r>
            <a:r>
              <a:rPr lang="hr-HR" b="1" dirty="0">
                <a:solidFill>
                  <a:srgbClr val="002060"/>
                </a:solidFill>
                <a:latin typeface="Avenir-Book"/>
              </a:rPr>
              <a:t>Promicanje čitanja kroz projekt HR kanon</a:t>
            </a:r>
            <a:r>
              <a:rPr lang="hr-HR" dirty="0">
                <a:solidFill>
                  <a:srgbClr val="002060"/>
                </a:solidFill>
                <a:latin typeface="Avenir-Book"/>
              </a:rPr>
              <a:t>. // Svezak : časopis Društva knjižničara Bilogore, Podravine i</a:t>
            </a:r>
          </a:p>
          <a:p>
            <a:r>
              <a:rPr lang="nn-NO" dirty="0">
                <a:solidFill>
                  <a:srgbClr val="002060"/>
                </a:solidFill>
                <a:latin typeface="Avenir-Book"/>
              </a:rPr>
              <a:t>Kalničkog prigorja. XVI, 16(2014.), str. 54.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venir-Book"/>
              </a:rPr>
              <a:t>Strija, J. Vidak, I. </a:t>
            </a:r>
            <a:r>
              <a:rPr lang="hr-HR" b="1" dirty="0">
                <a:solidFill>
                  <a:srgbClr val="002060"/>
                </a:solidFill>
                <a:latin typeface="Avenir-Book"/>
              </a:rPr>
              <a:t>Promocija knjižničnog kataloga. </a:t>
            </a:r>
            <a:r>
              <a:rPr lang="hr-HR" dirty="0">
                <a:solidFill>
                  <a:srgbClr val="002060"/>
                </a:solidFill>
                <a:latin typeface="Avenir-Book"/>
              </a:rPr>
              <a:t>// Svezak : časopis Društva knjižničara Bilogore, Podravine i</a:t>
            </a:r>
          </a:p>
          <a:p>
            <a:r>
              <a:rPr lang="nn-NO" dirty="0">
                <a:solidFill>
                  <a:srgbClr val="002060"/>
                </a:solidFill>
                <a:latin typeface="Avenir-Book"/>
              </a:rPr>
              <a:t>Kalničkog prigorja. XVI, 16(2014.), str. 75.-76.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84A88-5699-457F-9026-04CEC73DC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187039"/>
            <a:ext cx="1343025" cy="14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6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29F6EE-2AAE-4211-8803-802021F30385}"/>
              </a:ext>
            </a:extLst>
          </p:cNvPr>
          <p:cNvSpPr/>
          <p:nvPr/>
        </p:nvSpPr>
        <p:spPr>
          <a:xfrm>
            <a:off x="120649" y="1611929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od 2011. do 2014. vodio je državni projekt </a:t>
            </a:r>
          </a:p>
          <a:p>
            <a:r>
              <a:rPr lang="hr-HR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HR kanon</a:t>
            </a:r>
            <a:endParaRPr lang="hr-H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E7142-401B-4C38-9918-6DDE959E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849" y="4194074"/>
            <a:ext cx="7099300" cy="24478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23B560-48F3-479C-AD20-74597B8EF45E}"/>
              </a:ext>
            </a:extLst>
          </p:cNvPr>
          <p:cNvSpPr/>
          <p:nvPr/>
        </p:nvSpPr>
        <p:spPr>
          <a:xfrm>
            <a:off x="7162006" y="1566661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od 2020. godine vodi državni projekt </a:t>
            </a:r>
            <a:r>
              <a:rPr lang="hr-HR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Lektira na mreži</a:t>
            </a:r>
            <a:endParaRPr lang="hr-HR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89FB0-DA57-4D5A-BE46-B685EAC72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181" y="2212992"/>
            <a:ext cx="2710725" cy="21050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5463CE-8470-4D07-833C-D52DA06F1B12}"/>
              </a:ext>
            </a:extLst>
          </p:cNvPr>
          <p:cNvSpPr/>
          <p:nvPr/>
        </p:nvSpPr>
        <p:spPr>
          <a:xfrm>
            <a:off x="186001" y="4194074"/>
            <a:ext cx="3540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Osnovne informacije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HR kanon</a:t>
            </a:r>
            <a:r>
              <a:rPr lang="hr-HR" sz="1400" b="1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hr-HR" sz="1400" dirty="0">
                <a:solidFill>
                  <a:srgbClr val="333333"/>
                </a:solidFill>
                <a:latin typeface="arial" panose="020B0604020202020204" pitchFamily="34" charset="0"/>
              </a:rPr>
              <a:t>je projekt udruge Hrvatska mreža školskih knjižničara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333333"/>
                </a:solidFill>
                <a:latin typeface="arial" panose="020B0604020202020204" pitchFamily="34" charset="0"/>
              </a:rPr>
              <a:t>namijenjen je učenicima srednjih škola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333333"/>
                </a:solidFill>
                <a:latin typeface="arial" panose="020B0604020202020204" pitchFamily="34" charset="0"/>
              </a:rPr>
              <a:t>cilj je promicanje čitanja upućivanjem čitatelja na djela hrvatske, europske i svjetske kulturne, znanstvene i povijesne baštine koja čine jezgru Zapadne kulture.</a:t>
            </a:r>
            <a:endParaRPr lang="hr-HR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986D75-E537-48A5-9772-F9B50AB88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244" y="2245543"/>
            <a:ext cx="2384956" cy="2031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D834E7-7A80-443C-B52D-08E3600914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300" y="187039"/>
            <a:ext cx="1343025" cy="14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9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9300" cy="139750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D023BA-6BE5-405C-9CB2-0E5B0285298E}"/>
              </a:ext>
            </a:extLst>
          </p:cNvPr>
          <p:cNvSpPr/>
          <p:nvPr/>
        </p:nvSpPr>
        <p:spPr>
          <a:xfrm>
            <a:off x="723900" y="17429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Ostali projekti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8DABA8-1BAE-4B97-878C-6932A59EE781}"/>
              </a:ext>
            </a:extLst>
          </p:cNvPr>
          <p:cNvSpPr/>
          <p:nvPr/>
        </p:nvSpPr>
        <p:spPr>
          <a:xfrm>
            <a:off x="1371600" y="2617893"/>
            <a:ext cx="106291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CairoFont-6-0"/>
              </a:rPr>
              <a:t>Lektira i Facebook – nove i stare pri</a:t>
            </a:r>
            <a:r>
              <a:rPr lang="it-IT" b="1" dirty="0">
                <a:solidFill>
                  <a:srgbClr val="002060"/>
                </a:solidFill>
                <a:latin typeface="CairoFont-6-1"/>
              </a:rPr>
              <a:t>č</a:t>
            </a:r>
            <a:r>
              <a:rPr lang="it-IT" b="1" dirty="0">
                <a:solidFill>
                  <a:srgbClr val="002060"/>
                </a:solidFill>
                <a:latin typeface="CairoFont-6-0"/>
              </a:rPr>
              <a:t>e na novim i starim medijima</a:t>
            </a:r>
            <a:r>
              <a:rPr lang="hr-HR" b="1" dirty="0">
                <a:solidFill>
                  <a:srgbClr val="002060"/>
                </a:solidFill>
                <a:latin typeface="CairoFont-6-0"/>
              </a:rPr>
              <a:t> </a:t>
            </a:r>
          </a:p>
          <a:p>
            <a:r>
              <a:rPr lang="hr-HR" dirty="0">
                <a:solidFill>
                  <a:srgbClr val="002060"/>
                </a:solidFill>
                <a:latin typeface="CairoFont-6-0"/>
              </a:rPr>
              <a:t>i</a:t>
            </a:r>
            <a:r>
              <a:rPr lang="pl-PL" dirty="0">
                <a:solidFill>
                  <a:srgbClr val="002060"/>
                </a:solidFill>
                <a:latin typeface="Avenir-Book"/>
              </a:rPr>
              <a:t>dejni začetnik projekta, mrežni administrator (od 2019.)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2060"/>
              </a:solidFill>
              <a:latin typeface="CairoFont-6-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2060"/>
                </a:solidFill>
                <a:latin typeface="CairoFont-6-0"/>
              </a:rPr>
              <a:t>DAR - Digitalni arhiv radova u</a:t>
            </a:r>
            <a:r>
              <a:rPr lang="hr-HR" b="1" dirty="0">
                <a:solidFill>
                  <a:srgbClr val="002060"/>
                </a:solidFill>
                <a:latin typeface="CairoFont-6-1"/>
              </a:rPr>
              <a:t>č</a:t>
            </a:r>
            <a:r>
              <a:rPr lang="hr-HR" b="1" dirty="0">
                <a:solidFill>
                  <a:srgbClr val="002060"/>
                </a:solidFill>
                <a:latin typeface="CairoFont-6-0"/>
              </a:rPr>
              <a:t>enika i nastavnika Gimnazije Petra Preradovi</a:t>
            </a:r>
            <a:r>
              <a:rPr lang="hr-HR" b="1" dirty="0">
                <a:solidFill>
                  <a:srgbClr val="002060"/>
                </a:solidFill>
                <a:latin typeface="CairoFont-6-1"/>
              </a:rPr>
              <a:t>ć</a:t>
            </a:r>
            <a:r>
              <a:rPr lang="hr-HR" b="1" dirty="0">
                <a:solidFill>
                  <a:srgbClr val="002060"/>
                </a:solidFill>
                <a:latin typeface="CairoFont-6-0"/>
              </a:rPr>
              <a:t>a Virovitica</a:t>
            </a:r>
            <a:r>
              <a:rPr lang="hr-HR" dirty="0">
                <a:solidFill>
                  <a:srgbClr val="002060"/>
                </a:solidFill>
                <a:latin typeface="CairoFont-6-0"/>
              </a:rPr>
              <a:t> </a:t>
            </a:r>
          </a:p>
          <a:p>
            <a:r>
              <a:rPr lang="pl-PL" dirty="0">
                <a:solidFill>
                  <a:srgbClr val="002060"/>
                </a:solidFill>
                <a:latin typeface="Avenir-Book"/>
              </a:rPr>
              <a:t>urednik, mrežni administrator i idejni začetnik projekta (od ožujka 2018. godine)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2060"/>
              </a:solidFill>
              <a:latin typeface="CairoFont-6-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2060"/>
                </a:solidFill>
                <a:latin typeface="CairoFont-6-1"/>
              </a:rPr>
              <a:t>Č</a:t>
            </a:r>
            <a:r>
              <a:rPr lang="hr-HR" b="1" dirty="0">
                <a:solidFill>
                  <a:srgbClr val="002060"/>
                </a:solidFill>
                <a:latin typeface="CairoFont-6-0"/>
              </a:rPr>
              <a:t>itanjem do zvijezda za srednje škole  - </a:t>
            </a:r>
            <a:r>
              <a:rPr lang="hr-HR" dirty="0">
                <a:solidFill>
                  <a:srgbClr val="002060"/>
                </a:solidFill>
                <a:latin typeface="CairoFont-6-0"/>
              </a:rPr>
              <a:t>Projekt Hrvatske mreže školskih knjižni</a:t>
            </a:r>
            <a:r>
              <a:rPr lang="hr-HR" dirty="0">
                <a:solidFill>
                  <a:srgbClr val="002060"/>
                </a:solidFill>
                <a:latin typeface="CairoFont-6-1"/>
              </a:rPr>
              <a:t>č</a:t>
            </a:r>
            <a:r>
              <a:rPr lang="hr-HR" dirty="0">
                <a:solidFill>
                  <a:srgbClr val="002060"/>
                </a:solidFill>
                <a:latin typeface="CairoFont-6-0"/>
              </a:rPr>
              <a:t>ara</a:t>
            </a:r>
          </a:p>
          <a:p>
            <a:r>
              <a:rPr lang="sv-SE" dirty="0">
                <a:solidFill>
                  <a:srgbClr val="002060"/>
                </a:solidFill>
                <a:latin typeface="Avenir-Book"/>
              </a:rPr>
              <a:t>suvoditelj projekta i mrežni moderator resursa (šk. god. 2017./2018. i 2018./2019.)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2060"/>
              </a:solidFill>
              <a:latin typeface="CairoFont-6-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CairoFont-6-0"/>
              </a:rPr>
              <a:t>Projekt </a:t>
            </a:r>
            <a:r>
              <a:rPr lang="hr-HR" b="1" dirty="0">
                <a:solidFill>
                  <a:srgbClr val="002060"/>
                </a:solidFill>
                <a:latin typeface="CairoFont-6-0"/>
              </a:rPr>
              <a:t>digitalizacije Malog gimnazijskog glasnika Gimnazije Petra Preradovi</a:t>
            </a:r>
            <a:r>
              <a:rPr lang="hr-HR" b="1" dirty="0">
                <a:solidFill>
                  <a:srgbClr val="002060"/>
                </a:solidFill>
                <a:latin typeface="CairoFont-6-1"/>
              </a:rPr>
              <a:t>ć</a:t>
            </a:r>
            <a:r>
              <a:rPr lang="hr-HR" b="1" dirty="0">
                <a:solidFill>
                  <a:srgbClr val="002060"/>
                </a:solidFill>
                <a:latin typeface="CairoFont-6-0"/>
              </a:rPr>
              <a:t>a Virovitica (MAGG)</a:t>
            </a:r>
          </a:p>
          <a:p>
            <a:r>
              <a:rPr lang="pl-PL" dirty="0">
                <a:solidFill>
                  <a:srgbClr val="002060"/>
                </a:solidFill>
                <a:latin typeface="Avenir-Book"/>
              </a:rPr>
              <a:t>urednik i idejni začetnik projekta (šk. god. 2008./2009.)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434D14-352A-4378-A5E4-2B25AB822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187039"/>
            <a:ext cx="1343025" cy="14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20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1610</Words>
  <Application>Microsoft Office PowerPoint</Application>
  <PresentationFormat>Widescreen</PresentationFormat>
  <Paragraphs>143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</vt:lpstr>
      <vt:lpstr>Avenir-Book</vt:lpstr>
      <vt:lpstr>CairoFont-6-0</vt:lpstr>
      <vt:lpstr>CairoFont-6-1</vt:lpstr>
      <vt:lpstr>Calibri</vt:lpstr>
      <vt:lpstr>Calibri Light</vt:lpstr>
      <vt:lpstr>Courier New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INA 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Tokić Ivo</dc:creator>
  <cp:lastModifiedBy>Tokić Ivo</cp:lastModifiedBy>
  <cp:revision>54</cp:revision>
  <dcterms:created xsi:type="dcterms:W3CDTF">2018-11-07T07:56:56Z</dcterms:created>
  <dcterms:modified xsi:type="dcterms:W3CDTF">2020-12-09T11:29:58Z</dcterms:modified>
</cp:coreProperties>
</file>