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Default Extension="xlsx" ContentType="application/vnd.openxmlformats-officedocument.spreadsheetml.sheet"/>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9" r:id="rId7"/>
    <p:sldId id="277" r:id="rId8"/>
    <p:sldId id="261" r:id="rId9"/>
    <p:sldId id="270" r:id="rId10"/>
    <p:sldId id="279" r:id="rId11"/>
    <p:sldId id="262" r:id="rId12"/>
    <p:sldId id="263" r:id="rId13"/>
    <p:sldId id="264" r:id="rId14"/>
    <p:sldId id="265" r:id="rId15"/>
    <p:sldId id="271" r:id="rId16"/>
    <p:sldId id="272" r:id="rId17"/>
    <p:sldId id="273" r:id="rId18"/>
    <p:sldId id="274" r:id="rId19"/>
    <p:sldId id="266" r:id="rId20"/>
    <p:sldId id="275" r:id="rId21"/>
    <p:sldId id="276" r:id="rId22"/>
    <p:sldId id="267" r:id="rId23"/>
    <p:sldId id="280" r:id="rId24"/>
    <p:sldId id="281" r:id="rId25"/>
    <p:sldId id="26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4" autoAdjust="0"/>
    <p:restoredTop sz="94660"/>
  </p:normalViewPr>
  <p:slideViewPr>
    <p:cSldViewPr>
      <p:cViewPr varScale="1">
        <p:scale>
          <a:sx n="81" d="100"/>
          <a:sy n="81" d="100"/>
        </p:scale>
        <p:origin x="-102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hr-HR"/>
  <c:chart>
    <c:title>
      <c:layout/>
    </c:title>
    <c:view3D>
      <c:rotX val="30"/>
      <c:perspective val="30"/>
    </c:view3D>
    <c:plotArea>
      <c:layout/>
      <c:pie3DChart>
        <c:varyColors val="1"/>
        <c:ser>
          <c:idx val="0"/>
          <c:order val="0"/>
          <c:tx>
            <c:strRef>
              <c:f>Sheet1!$B$1</c:f>
              <c:strCache>
                <c:ptCount val="1"/>
                <c:pt idx="0">
                  <c:v>Sales</c:v>
                </c:pt>
              </c:strCache>
            </c:strRef>
          </c:tx>
          <c:cat>
            <c:strRef>
              <c:f>Sheet1!$A$2:$A$5</c:f>
              <c:strCache>
                <c:ptCount val="4"/>
                <c:pt idx="0">
                  <c:v>Government</c:v>
                </c:pt>
                <c:pt idx="1">
                  <c:v>Business</c:v>
                </c:pt>
                <c:pt idx="2">
                  <c:v>NGOs</c:v>
                </c:pt>
                <c:pt idx="3">
                  <c:v>Academia, citizens</c:v>
                </c:pt>
              </c:strCache>
            </c:strRef>
          </c:cat>
          <c:val>
            <c:numRef>
              <c:f>Sheet1!$B$2:$B$5</c:f>
              <c:numCache>
                <c:formatCode>General</c:formatCode>
                <c:ptCount val="4"/>
                <c:pt idx="0">
                  <c:v>50</c:v>
                </c:pt>
                <c:pt idx="1">
                  <c:v>30</c:v>
                </c:pt>
                <c:pt idx="2">
                  <c:v>15</c:v>
                </c:pt>
                <c:pt idx="3">
                  <c:v>5</c:v>
                </c:pt>
              </c:numCache>
            </c:numRef>
          </c:val>
        </c:ser>
      </c:pie3DChart>
    </c:plotArea>
    <c:legend>
      <c:legendPos val="r"/>
      <c:layout/>
    </c:legend>
    <c:plotVisOnly val="1"/>
    <c:dispBlanksAs val="zero"/>
  </c:chart>
  <c:txPr>
    <a:bodyPr/>
    <a:lstStyle/>
    <a:p>
      <a:pPr>
        <a:defRPr sz="1800"/>
      </a:pPr>
      <a:endParaRPr lang="sr-Latn-C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5F67E-CC66-4014-AE74-C71872220093}" type="doc">
      <dgm:prSet loTypeId="urn:microsoft.com/office/officeart/2005/8/layout/gear1" loCatId="process" qsTypeId="urn:microsoft.com/office/officeart/2005/8/quickstyle/simple1" qsCatId="simple" csTypeId="urn:microsoft.com/office/officeart/2005/8/colors/accent1_2" csCatId="accent1" phldr="1"/>
      <dgm:spPr/>
    </dgm:pt>
    <dgm:pt modelId="{C03950F6-994D-48B4-B96F-9AD0C825E9BE}">
      <dgm:prSet phldrT="[Text]"/>
      <dgm:spPr/>
      <dgm:t>
        <a:bodyPr/>
        <a:lstStyle/>
        <a:p>
          <a:r>
            <a:rPr lang="en-GB" dirty="0" smtClean="0"/>
            <a:t>Government</a:t>
          </a:r>
          <a:endParaRPr lang="en-GB" dirty="0"/>
        </a:p>
      </dgm:t>
    </dgm:pt>
    <dgm:pt modelId="{4C446B34-8CBF-46F7-BB0A-A215C8670373}" type="parTrans" cxnId="{F2199027-ECBB-49EB-A023-FC6DA7A59FE5}">
      <dgm:prSet/>
      <dgm:spPr/>
      <dgm:t>
        <a:bodyPr/>
        <a:lstStyle/>
        <a:p>
          <a:endParaRPr lang="en-GB"/>
        </a:p>
      </dgm:t>
    </dgm:pt>
    <dgm:pt modelId="{66D786B4-E077-4999-92CA-F75459D00841}" type="sibTrans" cxnId="{F2199027-ECBB-49EB-A023-FC6DA7A59FE5}">
      <dgm:prSet/>
      <dgm:spPr/>
      <dgm:t>
        <a:bodyPr/>
        <a:lstStyle/>
        <a:p>
          <a:endParaRPr lang="en-GB"/>
        </a:p>
      </dgm:t>
    </dgm:pt>
    <dgm:pt modelId="{5E90A05D-6A57-481B-8F21-D29721B9C5F0}">
      <dgm:prSet phldrT="[Text]"/>
      <dgm:spPr/>
      <dgm:t>
        <a:bodyPr/>
        <a:lstStyle/>
        <a:p>
          <a:r>
            <a:rPr lang="en-GB" dirty="0" smtClean="0"/>
            <a:t>Citizens</a:t>
          </a:r>
          <a:endParaRPr lang="en-GB" dirty="0"/>
        </a:p>
      </dgm:t>
    </dgm:pt>
    <dgm:pt modelId="{83F9763A-5229-42BB-A6D4-25336CA22938}" type="parTrans" cxnId="{824A1CA9-CE13-4B00-B170-AF9F14A2AA59}">
      <dgm:prSet/>
      <dgm:spPr/>
      <dgm:t>
        <a:bodyPr/>
        <a:lstStyle/>
        <a:p>
          <a:endParaRPr lang="en-GB"/>
        </a:p>
      </dgm:t>
    </dgm:pt>
    <dgm:pt modelId="{D0E5BD87-B344-46F4-A561-E3301AF95786}" type="sibTrans" cxnId="{824A1CA9-CE13-4B00-B170-AF9F14A2AA59}">
      <dgm:prSet/>
      <dgm:spPr/>
      <dgm:t>
        <a:bodyPr/>
        <a:lstStyle/>
        <a:p>
          <a:endParaRPr lang="en-GB"/>
        </a:p>
      </dgm:t>
    </dgm:pt>
    <dgm:pt modelId="{38423493-3AFB-470A-8850-7427568706AC}">
      <dgm:prSet phldrT="[Text]"/>
      <dgm:spPr/>
      <dgm:t>
        <a:bodyPr/>
        <a:lstStyle/>
        <a:p>
          <a:r>
            <a:rPr lang="en-GB" dirty="0" smtClean="0"/>
            <a:t>Business</a:t>
          </a:r>
          <a:endParaRPr lang="en-GB" dirty="0"/>
        </a:p>
      </dgm:t>
    </dgm:pt>
    <dgm:pt modelId="{3E605971-FEED-4150-BBB3-AFDB01EE55B5}" type="parTrans" cxnId="{81828939-BC86-4781-A869-2C86FC18B882}">
      <dgm:prSet/>
      <dgm:spPr/>
      <dgm:t>
        <a:bodyPr/>
        <a:lstStyle/>
        <a:p>
          <a:endParaRPr lang="en-GB"/>
        </a:p>
      </dgm:t>
    </dgm:pt>
    <dgm:pt modelId="{678BA14E-05AE-489A-9BC5-84121F00DE6D}" type="sibTrans" cxnId="{81828939-BC86-4781-A869-2C86FC18B882}">
      <dgm:prSet/>
      <dgm:spPr/>
      <dgm:t>
        <a:bodyPr/>
        <a:lstStyle/>
        <a:p>
          <a:endParaRPr lang="en-GB"/>
        </a:p>
      </dgm:t>
    </dgm:pt>
    <dgm:pt modelId="{8C928F0F-A7C0-4DB2-9CE8-B28D4FE602B1}" type="pres">
      <dgm:prSet presAssocID="{F965F67E-CC66-4014-AE74-C71872220093}" presName="composite" presStyleCnt="0">
        <dgm:presLayoutVars>
          <dgm:chMax val="3"/>
          <dgm:animLvl val="lvl"/>
          <dgm:resizeHandles val="exact"/>
        </dgm:presLayoutVars>
      </dgm:prSet>
      <dgm:spPr/>
    </dgm:pt>
    <dgm:pt modelId="{1CEE327A-BC34-456D-84C2-F332E514FF25}" type="pres">
      <dgm:prSet presAssocID="{C03950F6-994D-48B4-B96F-9AD0C825E9BE}" presName="gear1" presStyleLbl="node1" presStyleIdx="0" presStyleCnt="3" custLinFactNeighborX="413" custLinFactNeighborY="-2566">
        <dgm:presLayoutVars>
          <dgm:chMax val="1"/>
          <dgm:bulletEnabled val="1"/>
        </dgm:presLayoutVars>
      </dgm:prSet>
      <dgm:spPr/>
      <dgm:t>
        <a:bodyPr/>
        <a:lstStyle/>
        <a:p>
          <a:endParaRPr lang="en-GB"/>
        </a:p>
      </dgm:t>
    </dgm:pt>
    <dgm:pt modelId="{3F90C9A1-5E76-441A-971C-64B730E36046}" type="pres">
      <dgm:prSet presAssocID="{C03950F6-994D-48B4-B96F-9AD0C825E9BE}" presName="gear1srcNode" presStyleLbl="node1" presStyleIdx="0" presStyleCnt="3"/>
      <dgm:spPr/>
      <dgm:t>
        <a:bodyPr/>
        <a:lstStyle/>
        <a:p>
          <a:endParaRPr lang="hr-HR"/>
        </a:p>
      </dgm:t>
    </dgm:pt>
    <dgm:pt modelId="{25E76A89-7A54-4B89-94EA-B1E2098CB937}" type="pres">
      <dgm:prSet presAssocID="{C03950F6-994D-48B4-B96F-9AD0C825E9BE}" presName="gear1dstNode" presStyleLbl="node1" presStyleIdx="0" presStyleCnt="3"/>
      <dgm:spPr/>
      <dgm:t>
        <a:bodyPr/>
        <a:lstStyle/>
        <a:p>
          <a:endParaRPr lang="hr-HR"/>
        </a:p>
      </dgm:t>
    </dgm:pt>
    <dgm:pt modelId="{D4ACA4E8-194D-4BB2-9ED8-F7915CAE78FC}" type="pres">
      <dgm:prSet presAssocID="{5E90A05D-6A57-481B-8F21-D29721B9C5F0}" presName="gear2" presStyleLbl="node1" presStyleIdx="1" presStyleCnt="3">
        <dgm:presLayoutVars>
          <dgm:chMax val="1"/>
          <dgm:bulletEnabled val="1"/>
        </dgm:presLayoutVars>
      </dgm:prSet>
      <dgm:spPr/>
      <dgm:t>
        <a:bodyPr/>
        <a:lstStyle/>
        <a:p>
          <a:endParaRPr lang="en-GB"/>
        </a:p>
      </dgm:t>
    </dgm:pt>
    <dgm:pt modelId="{FD233406-D654-4D8C-AD5E-AF1F37E16803}" type="pres">
      <dgm:prSet presAssocID="{5E90A05D-6A57-481B-8F21-D29721B9C5F0}" presName="gear2srcNode" presStyleLbl="node1" presStyleIdx="1" presStyleCnt="3"/>
      <dgm:spPr/>
      <dgm:t>
        <a:bodyPr/>
        <a:lstStyle/>
        <a:p>
          <a:endParaRPr lang="hr-HR"/>
        </a:p>
      </dgm:t>
    </dgm:pt>
    <dgm:pt modelId="{50FB3822-F03A-41AF-86B4-790928E8FE1D}" type="pres">
      <dgm:prSet presAssocID="{5E90A05D-6A57-481B-8F21-D29721B9C5F0}" presName="gear2dstNode" presStyleLbl="node1" presStyleIdx="1" presStyleCnt="3"/>
      <dgm:spPr/>
      <dgm:t>
        <a:bodyPr/>
        <a:lstStyle/>
        <a:p>
          <a:endParaRPr lang="hr-HR"/>
        </a:p>
      </dgm:t>
    </dgm:pt>
    <dgm:pt modelId="{20FB0F62-0AE8-4BF1-A664-0CB55D964D6C}" type="pres">
      <dgm:prSet presAssocID="{38423493-3AFB-470A-8850-7427568706AC}" presName="gear3" presStyleLbl="node1" presStyleIdx="2" presStyleCnt="3"/>
      <dgm:spPr/>
      <dgm:t>
        <a:bodyPr/>
        <a:lstStyle/>
        <a:p>
          <a:endParaRPr lang="hr-HR"/>
        </a:p>
      </dgm:t>
    </dgm:pt>
    <dgm:pt modelId="{61A6C0D0-52A7-4AE0-824D-13C50007C61C}" type="pres">
      <dgm:prSet presAssocID="{38423493-3AFB-470A-8850-7427568706AC}" presName="gear3tx" presStyleLbl="node1" presStyleIdx="2" presStyleCnt="3">
        <dgm:presLayoutVars>
          <dgm:chMax val="1"/>
          <dgm:bulletEnabled val="1"/>
        </dgm:presLayoutVars>
      </dgm:prSet>
      <dgm:spPr/>
      <dgm:t>
        <a:bodyPr/>
        <a:lstStyle/>
        <a:p>
          <a:endParaRPr lang="hr-HR"/>
        </a:p>
      </dgm:t>
    </dgm:pt>
    <dgm:pt modelId="{B07C1BBC-B473-4DAE-825C-FA9642A432BF}" type="pres">
      <dgm:prSet presAssocID="{38423493-3AFB-470A-8850-7427568706AC}" presName="gear3srcNode" presStyleLbl="node1" presStyleIdx="2" presStyleCnt="3"/>
      <dgm:spPr/>
      <dgm:t>
        <a:bodyPr/>
        <a:lstStyle/>
        <a:p>
          <a:endParaRPr lang="hr-HR"/>
        </a:p>
      </dgm:t>
    </dgm:pt>
    <dgm:pt modelId="{68FF6834-8924-4E4F-9F57-28BCB9F33322}" type="pres">
      <dgm:prSet presAssocID="{38423493-3AFB-470A-8850-7427568706AC}" presName="gear3dstNode" presStyleLbl="node1" presStyleIdx="2" presStyleCnt="3"/>
      <dgm:spPr/>
      <dgm:t>
        <a:bodyPr/>
        <a:lstStyle/>
        <a:p>
          <a:endParaRPr lang="hr-HR"/>
        </a:p>
      </dgm:t>
    </dgm:pt>
    <dgm:pt modelId="{F44D1B5B-7585-4F95-BC3F-8E90B355E0AE}" type="pres">
      <dgm:prSet presAssocID="{66D786B4-E077-4999-92CA-F75459D00841}" presName="connector1" presStyleLbl="sibTrans2D1" presStyleIdx="0" presStyleCnt="3"/>
      <dgm:spPr/>
      <dgm:t>
        <a:bodyPr/>
        <a:lstStyle/>
        <a:p>
          <a:endParaRPr lang="hr-HR"/>
        </a:p>
      </dgm:t>
    </dgm:pt>
    <dgm:pt modelId="{CDB341E6-C1B3-46BC-85A4-770CEAEFB8F4}" type="pres">
      <dgm:prSet presAssocID="{D0E5BD87-B344-46F4-A561-E3301AF95786}" presName="connector2" presStyleLbl="sibTrans2D1" presStyleIdx="1" presStyleCnt="3"/>
      <dgm:spPr/>
      <dgm:t>
        <a:bodyPr/>
        <a:lstStyle/>
        <a:p>
          <a:endParaRPr lang="hr-HR"/>
        </a:p>
      </dgm:t>
    </dgm:pt>
    <dgm:pt modelId="{14557592-726E-4998-B77B-0D4955EC891D}" type="pres">
      <dgm:prSet presAssocID="{678BA14E-05AE-489A-9BC5-84121F00DE6D}" presName="connector3" presStyleLbl="sibTrans2D1" presStyleIdx="2" presStyleCnt="3"/>
      <dgm:spPr/>
      <dgm:t>
        <a:bodyPr/>
        <a:lstStyle/>
        <a:p>
          <a:endParaRPr lang="hr-HR"/>
        </a:p>
      </dgm:t>
    </dgm:pt>
  </dgm:ptLst>
  <dgm:cxnLst>
    <dgm:cxn modelId="{6559404E-6997-4792-8B77-250B56F9DC33}" type="presOf" srcId="{5E90A05D-6A57-481B-8F21-D29721B9C5F0}" destId="{50FB3822-F03A-41AF-86B4-790928E8FE1D}" srcOrd="2" destOrd="0" presId="urn:microsoft.com/office/officeart/2005/8/layout/gear1"/>
    <dgm:cxn modelId="{C77DE09D-099A-45C9-901D-EF9B8B61CFA6}" type="presOf" srcId="{38423493-3AFB-470A-8850-7427568706AC}" destId="{B07C1BBC-B473-4DAE-825C-FA9642A432BF}" srcOrd="2" destOrd="0" presId="urn:microsoft.com/office/officeart/2005/8/layout/gear1"/>
    <dgm:cxn modelId="{1EB951B5-C7DD-459B-8A3E-BD081BC660D0}" type="presOf" srcId="{F965F67E-CC66-4014-AE74-C71872220093}" destId="{8C928F0F-A7C0-4DB2-9CE8-B28D4FE602B1}" srcOrd="0" destOrd="0" presId="urn:microsoft.com/office/officeart/2005/8/layout/gear1"/>
    <dgm:cxn modelId="{824A1CA9-CE13-4B00-B170-AF9F14A2AA59}" srcId="{F965F67E-CC66-4014-AE74-C71872220093}" destId="{5E90A05D-6A57-481B-8F21-D29721B9C5F0}" srcOrd="1" destOrd="0" parTransId="{83F9763A-5229-42BB-A6D4-25336CA22938}" sibTransId="{D0E5BD87-B344-46F4-A561-E3301AF95786}"/>
    <dgm:cxn modelId="{81828939-BC86-4781-A869-2C86FC18B882}" srcId="{F965F67E-CC66-4014-AE74-C71872220093}" destId="{38423493-3AFB-470A-8850-7427568706AC}" srcOrd="2" destOrd="0" parTransId="{3E605971-FEED-4150-BBB3-AFDB01EE55B5}" sibTransId="{678BA14E-05AE-489A-9BC5-84121F00DE6D}"/>
    <dgm:cxn modelId="{71A06B23-28B9-4480-8E3D-319C0EADB052}" type="presOf" srcId="{5E90A05D-6A57-481B-8F21-D29721B9C5F0}" destId="{D4ACA4E8-194D-4BB2-9ED8-F7915CAE78FC}" srcOrd="0" destOrd="0" presId="urn:microsoft.com/office/officeart/2005/8/layout/gear1"/>
    <dgm:cxn modelId="{9A01C213-3C75-40B3-8E98-06E1794D003C}" type="presOf" srcId="{38423493-3AFB-470A-8850-7427568706AC}" destId="{61A6C0D0-52A7-4AE0-824D-13C50007C61C}" srcOrd="1" destOrd="0" presId="urn:microsoft.com/office/officeart/2005/8/layout/gear1"/>
    <dgm:cxn modelId="{4DB21A9C-3480-47FC-9AA0-432D08196258}" type="presOf" srcId="{5E90A05D-6A57-481B-8F21-D29721B9C5F0}" destId="{FD233406-D654-4D8C-AD5E-AF1F37E16803}" srcOrd="1" destOrd="0" presId="urn:microsoft.com/office/officeart/2005/8/layout/gear1"/>
    <dgm:cxn modelId="{264C558C-A699-4999-BBBB-EEF6E532234C}" type="presOf" srcId="{38423493-3AFB-470A-8850-7427568706AC}" destId="{20FB0F62-0AE8-4BF1-A664-0CB55D964D6C}" srcOrd="0" destOrd="0" presId="urn:microsoft.com/office/officeart/2005/8/layout/gear1"/>
    <dgm:cxn modelId="{D603B4C1-F67F-4CD1-ADF0-CD6253F32729}" type="presOf" srcId="{C03950F6-994D-48B4-B96F-9AD0C825E9BE}" destId="{3F90C9A1-5E76-441A-971C-64B730E36046}" srcOrd="1" destOrd="0" presId="urn:microsoft.com/office/officeart/2005/8/layout/gear1"/>
    <dgm:cxn modelId="{F2199027-ECBB-49EB-A023-FC6DA7A59FE5}" srcId="{F965F67E-CC66-4014-AE74-C71872220093}" destId="{C03950F6-994D-48B4-B96F-9AD0C825E9BE}" srcOrd="0" destOrd="0" parTransId="{4C446B34-8CBF-46F7-BB0A-A215C8670373}" sibTransId="{66D786B4-E077-4999-92CA-F75459D00841}"/>
    <dgm:cxn modelId="{E7D46709-F653-4429-8E88-A81102EFCF7B}" type="presOf" srcId="{C03950F6-994D-48B4-B96F-9AD0C825E9BE}" destId="{1CEE327A-BC34-456D-84C2-F332E514FF25}" srcOrd="0" destOrd="0" presId="urn:microsoft.com/office/officeart/2005/8/layout/gear1"/>
    <dgm:cxn modelId="{2E42F31D-D04F-4001-90B2-8300A67AE252}" type="presOf" srcId="{D0E5BD87-B344-46F4-A561-E3301AF95786}" destId="{CDB341E6-C1B3-46BC-85A4-770CEAEFB8F4}" srcOrd="0" destOrd="0" presId="urn:microsoft.com/office/officeart/2005/8/layout/gear1"/>
    <dgm:cxn modelId="{3B2EA41D-C8D9-40CD-95C8-4B1C96E743F1}" type="presOf" srcId="{678BA14E-05AE-489A-9BC5-84121F00DE6D}" destId="{14557592-726E-4998-B77B-0D4955EC891D}" srcOrd="0" destOrd="0" presId="urn:microsoft.com/office/officeart/2005/8/layout/gear1"/>
    <dgm:cxn modelId="{D72AA561-6394-4F8A-94F0-309D95E336D3}" type="presOf" srcId="{38423493-3AFB-470A-8850-7427568706AC}" destId="{68FF6834-8924-4E4F-9F57-28BCB9F33322}" srcOrd="3" destOrd="0" presId="urn:microsoft.com/office/officeart/2005/8/layout/gear1"/>
    <dgm:cxn modelId="{E2969592-1481-4DE3-A07C-1689F7E40D50}" type="presOf" srcId="{66D786B4-E077-4999-92CA-F75459D00841}" destId="{F44D1B5B-7585-4F95-BC3F-8E90B355E0AE}" srcOrd="0" destOrd="0" presId="urn:microsoft.com/office/officeart/2005/8/layout/gear1"/>
    <dgm:cxn modelId="{5CFBAD97-9CB3-471F-AB45-EAC1DBA89E26}" type="presOf" srcId="{C03950F6-994D-48B4-B96F-9AD0C825E9BE}" destId="{25E76A89-7A54-4B89-94EA-B1E2098CB937}" srcOrd="2" destOrd="0" presId="urn:microsoft.com/office/officeart/2005/8/layout/gear1"/>
    <dgm:cxn modelId="{7ECB5A3A-2020-48FD-94B9-34BB1E88A7E6}" type="presParOf" srcId="{8C928F0F-A7C0-4DB2-9CE8-B28D4FE602B1}" destId="{1CEE327A-BC34-456D-84C2-F332E514FF25}" srcOrd="0" destOrd="0" presId="urn:microsoft.com/office/officeart/2005/8/layout/gear1"/>
    <dgm:cxn modelId="{FE3369DC-0400-429D-B02E-4F91D30E6846}" type="presParOf" srcId="{8C928F0F-A7C0-4DB2-9CE8-B28D4FE602B1}" destId="{3F90C9A1-5E76-441A-971C-64B730E36046}" srcOrd="1" destOrd="0" presId="urn:microsoft.com/office/officeart/2005/8/layout/gear1"/>
    <dgm:cxn modelId="{AC8B69F7-A0EF-43C6-8308-E82BA6FED7DA}" type="presParOf" srcId="{8C928F0F-A7C0-4DB2-9CE8-B28D4FE602B1}" destId="{25E76A89-7A54-4B89-94EA-B1E2098CB937}" srcOrd="2" destOrd="0" presId="urn:microsoft.com/office/officeart/2005/8/layout/gear1"/>
    <dgm:cxn modelId="{4E8B3AC4-FF46-4156-9D79-7E79212D1326}" type="presParOf" srcId="{8C928F0F-A7C0-4DB2-9CE8-B28D4FE602B1}" destId="{D4ACA4E8-194D-4BB2-9ED8-F7915CAE78FC}" srcOrd="3" destOrd="0" presId="urn:microsoft.com/office/officeart/2005/8/layout/gear1"/>
    <dgm:cxn modelId="{DBBC361B-E25F-443A-9ED3-59FAD13C1198}" type="presParOf" srcId="{8C928F0F-A7C0-4DB2-9CE8-B28D4FE602B1}" destId="{FD233406-D654-4D8C-AD5E-AF1F37E16803}" srcOrd="4" destOrd="0" presId="urn:microsoft.com/office/officeart/2005/8/layout/gear1"/>
    <dgm:cxn modelId="{99A94394-8E4C-4A78-AAF8-CF26E960D6BA}" type="presParOf" srcId="{8C928F0F-A7C0-4DB2-9CE8-B28D4FE602B1}" destId="{50FB3822-F03A-41AF-86B4-790928E8FE1D}" srcOrd="5" destOrd="0" presId="urn:microsoft.com/office/officeart/2005/8/layout/gear1"/>
    <dgm:cxn modelId="{1E5DFC56-64AC-4AC4-98BC-D649F41F8D44}" type="presParOf" srcId="{8C928F0F-A7C0-4DB2-9CE8-B28D4FE602B1}" destId="{20FB0F62-0AE8-4BF1-A664-0CB55D964D6C}" srcOrd="6" destOrd="0" presId="urn:microsoft.com/office/officeart/2005/8/layout/gear1"/>
    <dgm:cxn modelId="{48311F90-FC87-4C73-B570-A93EB82FE1FE}" type="presParOf" srcId="{8C928F0F-A7C0-4DB2-9CE8-B28D4FE602B1}" destId="{61A6C0D0-52A7-4AE0-824D-13C50007C61C}" srcOrd="7" destOrd="0" presId="urn:microsoft.com/office/officeart/2005/8/layout/gear1"/>
    <dgm:cxn modelId="{0F51D5D5-DCE2-4078-82F2-ED6956317FBE}" type="presParOf" srcId="{8C928F0F-A7C0-4DB2-9CE8-B28D4FE602B1}" destId="{B07C1BBC-B473-4DAE-825C-FA9642A432BF}" srcOrd="8" destOrd="0" presId="urn:microsoft.com/office/officeart/2005/8/layout/gear1"/>
    <dgm:cxn modelId="{498BB025-4241-4D50-B644-79EBEADA8C1C}" type="presParOf" srcId="{8C928F0F-A7C0-4DB2-9CE8-B28D4FE602B1}" destId="{68FF6834-8924-4E4F-9F57-28BCB9F33322}" srcOrd="9" destOrd="0" presId="urn:microsoft.com/office/officeart/2005/8/layout/gear1"/>
    <dgm:cxn modelId="{9D48017E-56FC-4535-B757-DE68B317DD7D}" type="presParOf" srcId="{8C928F0F-A7C0-4DB2-9CE8-B28D4FE602B1}" destId="{F44D1B5B-7585-4F95-BC3F-8E90B355E0AE}" srcOrd="10" destOrd="0" presId="urn:microsoft.com/office/officeart/2005/8/layout/gear1"/>
    <dgm:cxn modelId="{EB83BD54-CAEA-4414-8E00-8EF863121A48}" type="presParOf" srcId="{8C928F0F-A7C0-4DB2-9CE8-B28D4FE602B1}" destId="{CDB341E6-C1B3-46BC-85A4-770CEAEFB8F4}" srcOrd="11" destOrd="0" presId="urn:microsoft.com/office/officeart/2005/8/layout/gear1"/>
    <dgm:cxn modelId="{F1D74F3F-1E29-4F6A-9ACE-A2C821EAE802}" type="presParOf" srcId="{8C928F0F-A7C0-4DB2-9CE8-B28D4FE602B1}" destId="{14557592-726E-4998-B77B-0D4955EC891D}"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A8ED29-02D6-4FED-B4A2-979D2443BE10}"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hr-HR"/>
        </a:p>
      </dgm:t>
    </dgm:pt>
    <dgm:pt modelId="{F3A899B1-1780-4AE8-B3B0-C3A85E0761EA}">
      <dgm:prSet phldrT="[Text]"/>
      <dgm:spPr/>
      <dgm:t>
        <a:bodyPr/>
        <a:lstStyle/>
        <a:p>
          <a:r>
            <a:rPr lang="hr-HR" dirty="0" smtClean="0"/>
            <a:t>Academia</a:t>
          </a:r>
        </a:p>
        <a:p>
          <a:r>
            <a:rPr lang="hr-HR" dirty="0" smtClean="0"/>
            <a:t>CHANGE</a:t>
          </a:r>
          <a:endParaRPr lang="hr-HR" dirty="0"/>
        </a:p>
      </dgm:t>
    </dgm:pt>
    <dgm:pt modelId="{5DDD1DFC-9089-4BA4-83E6-5230BB10758A}" type="parTrans" cxnId="{842EE0C9-3FC5-4779-9326-523F58BD7143}">
      <dgm:prSet/>
      <dgm:spPr/>
      <dgm:t>
        <a:bodyPr/>
        <a:lstStyle/>
        <a:p>
          <a:endParaRPr lang="hr-HR"/>
        </a:p>
      </dgm:t>
    </dgm:pt>
    <dgm:pt modelId="{0A665D6A-4432-4BE5-9F69-72B1D314CA2F}" type="sibTrans" cxnId="{842EE0C9-3FC5-4779-9326-523F58BD7143}">
      <dgm:prSet/>
      <dgm:spPr/>
      <dgm:t>
        <a:bodyPr/>
        <a:lstStyle/>
        <a:p>
          <a:endParaRPr lang="hr-HR"/>
        </a:p>
      </dgm:t>
    </dgm:pt>
    <dgm:pt modelId="{0B9CD98C-9C6E-4B2A-B2B9-ACAAFD8B36B5}">
      <dgm:prSet phldrT="[Text]"/>
      <dgm:spPr/>
      <dgm:t>
        <a:bodyPr/>
        <a:lstStyle/>
        <a:p>
          <a:r>
            <a:rPr lang="hr-HR" dirty="0" smtClean="0"/>
            <a:t>Citizens</a:t>
          </a:r>
          <a:endParaRPr lang="hr-HR" dirty="0"/>
        </a:p>
      </dgm:t>
    </dgm:pt>
    <dgm:pt modelId="{14865C2C-DBAC-4355-AFA1-D9D786424C76}" type="parTrans" cxnId="{68DEA9A9-B552-454C-B8EC-44353D57FD45}">
      <dgm:prSet/>
      <dgm:spPr/>
      <dgm:t>
        <a:bodyPr/>
        <a:lstStyle/>
        <a:p>
          <a:endParaRPr lang="hr-HR"/>
        </a:p>
      </dgm:t>
    </dgm:pt>
    <dgm:pt modelId="{0825F07C-5B7A-4DAB-B3C8-8D4E4698FF7D}" type="sibTrans" cxnId="{68DEA9A9-B552-454C-B8EC-44353D57FD45}">
      <dgm:prSet/>
      <dgm:spPr/>
      <dgm:t>
        <a:bodyPr/>
        <a:lstStyle/>
        <a:p>
          <a:endParaRPr lang="hr-HR"/>
        </a:p>
      </dgm:t>
    </dgm:pt>
    <dgm:pt modelId="{74C8310A-954B-48E2-85A6-B7EBAF67ACC3}">
      <dgm:prSet phldrT="[Text]"/>
      <dgm:spPr/>
      <dgm:t>
        <a:bodyPr/>
        <a:lstStyle/>
        <a:p>
          <a:r>
            <a:rPr lang="hr-HR" dirty="0" smtClean="0"/>
            <a:t>Business</a:t>
          </a:r>
          <a:endParaRPr lang="hr-HR" dirty="0"/>
        </a:p>
      </dgm:t>
    </dgm:pt>
    <dgm:pt modelId="{F61CCA9F-C7E0-4929-8838-EE58D9B96F5E}" type="parTrans" cxnId="{CB6B7F19-8D51-490C-8209-46B382CA39C9}">
      <dgm:prSet/>
      <dgm:spPr/>
      <dgm:t>
        <a:bodyPr/>
        <a:lstStyle/>
        <a:p>
          <a:endParaRPr lang="hr-HR"/>
        </a:p>
      </dgm:t>
    </dgm:pt>
    <dgm:pt modelId="{5ADE6E39-30AA-4AA8-BA9E-F07245A4FDBD}" type="sibTrans" cxnId="{CB6B7F19-8D51-490C-8209-46B382CA39C9}">
      <dgm:prSet/>
      <dgm:spPr/>
      <dgm:t>
        <a:bodyPr/>
        <a:lstStyle/>
        <a:p>
          <a:endParaRPr lang="hr-HR"/>
        </a:p>
      </dgm:t>
    </dgm:pt>
    <dgm:pt modelId="{5669A027-7471-4760-8167-06186F8B84F8}">
      <dgm:prSet phldrT="[Text]"/>
      <dgm:spPr/>
      <dgm:t>
        <a:bodyPr/>
        <a:lstStyle/>
        <a:p>
          <a:r>
            <a:rPr lang="hr-HR" dirty="0" smtClean="0"/>
            <a:t>Government</a:t>
          </a:r>
          <a:endParaRPr lang="hr-HR" dirty="0"/>
        </a:p>
      </dgm:t>
    </dgm:pt>
    <dgm:pt modelId="{F134B125-26E4-48AA-B9BD-361BC2F1659C}" type="parTrans" cxnId="{322007BA-DAA2-4E35-BB09-D43790415033}">
      <dgm:prSet/>
      <dgm:spPr/>
      <dgm:t>
        <a:bodyPr/>
        <a:lstStyle/>
        <a:p>
          <a:endParaRPr lang="hr-HR"/>
        </a:p>
      </dgm:t>
    </dgm:pt>
    <dgm:pt modelId="{1F93A86E-DD4F-42E5-BBE1-F0F92E4E20A8}" type="sibTrans" cxnId="{322007BA-DAA2-4E35-BB09-D43790415033}">
      <dgm:prSet/>
      <dgm:spPr/>
      <dgm:t>
        <a:bodyPr/>
        <a:lstStyle/>
        <a:p>
          <a:endParaRPr lang="hr-HR"/>
        </a:p>
      </dgm:t>
    </dgm:pt>
    <dgm:pt modelId="{D916C31F-1DA9-4B43-8F8C-2FCCA0C2C9A8}" type="pres">
      <dgm:prSet presAssocID="{15A8ED29-02D6-4FED-B4A2-979D2443BE10}" presName="Name0" presStyleCnt="0">
        <dgm:presLayoutVars>
          <dgm:chMax val="1"/>
          <dgm:dir/>
          <dgm:animLvl val="ctr"/>
          <dgm:resizeHandles val="exact"/>
        </dgm:presLayoutVars>
      </dgm:prSet>
      <dgm:spPr/>
      <dgm:t>
        <a:bodyPr/>
        <a:lstStyle/>
        <a:p>
          <a:endParaRPr lang="hr-HR"/>
        </a:p>
      </dgm:t>
    </dgm:pt>
    <dgm:pt modelId="{8E21401A-7237-4859-B8B3-90955AD5702C}" type="pres">
      <dgm:prSet presAssocID="{F3A899B1-1780-4AE8-B3B0-C3A85E0761EA}" presName="centerShape" presStyleLbl="node0" presStyleIdx="0" presStyleCnt="1"/>
      <dgm:spPr/>
      <dgm:t>
        <a:bodyPr/>
        <a:lstStyle/>
        <a:p>
          <a:endParaRPr lang="hr-HR"/>
        </a:p>
      </dgm:t>
    </dgm:pt>
    <dgm:pt modelId="{6F03658D-3B12-4C63-B925-8D82F3F8A2A3}" type="pres">
      <dgm:prSet presAssocID="{0B9CD98C-9C6E-4B2A-B2B9-ACAAFD8B36B5}" presName="node" presStyleLbl="node1" presStyleIdx="0" presStyleCnt="3">
        <dgm:presLayoutVars>
          <dgm:bulletEnabled val="1"/>
        </dgm:presLayoutVars>
      </dgm:prSet>
      <dgm:spPr/>
      <dgm:t>
        <a:bodyPr/>
        <a:lstStyle/>
        <a:p>
          <a:endParaRPr lang="hr-HR"/>
        </a:p>
      </dgm:t>
    </dgm:pt>
    <dgm:pt modelId="{E109638B-3843-4663-BE2A-C360CF42F4DE}" type="pres">
      <dgm:prSet presAssocID="{0B9CD98C-9C6E-4B2A-B2B9-ACAAFD8B36B5}" presName="dummy" presStyleCnt="0"/>
      <dgm:spPr/>
    </dgm:pt>
    <dgm:pt modelId="{964B94CF-6E14-48A1-8632-C0C747C37788}" type="pres">
      <dgm:prSet presAssocID="{0825F07C-5B7A-4DAB-B3C8-8D4E4698FF7D}" presName="sibTrans" presStyleLbl="sibTrans2D1" presStyleIdx="0" presStyleCnt="3"/>
      <dgm:spPr/>
      <dgm:t>
        <a:bodyPr/>
        <a:lstStyle/>
        <a:p>
          <a:endParaRPr lang="hr-HR"/>
        </a:p>
      </dgm:t>
    </dgm:pt>
    <dgm:pt modelId="{0FDBFFA2-03A7-4665-9747-42A2C3D449AA}" type="pres">
      <dgm:prSet presAssocID="{74C8310A-954B-48E2-85A6-B7EBAF67ACC3}" presName="node" presStyleLbl="node1" presStyleIdx="1" presStyleCnt="3">
        <dgm:presLayoutVars>
          <dgm:bulletEnabled val="1"/>
        </dgm:presLayoutVars>
      </dgm:prSet>
      <dgm:spPr/>
      <dgm:t>
        <a:bodyPr/>
        <a:lstStyle/>
        <a:p>
          <a:endParaRPr lang="hr-HR"/>
        </a:p>
      </dgm:t>
    </dgm:pt>
    <dgm:pt modelId="{516BCD8E-E770-4C79-8C87-489AE52D44CD}" type="pres">
      <dgm:prSet presAssocID="{74C8310A-954B-48E2-85A6-B7EBAF67ACC3}" presName="dummy" presStyleCnt="0"/>
      <dgm:spPr/>
    </dgm:pt>
    <dgm:pt modelId="{C19F6F01-8EED-42A0-94C9-3AFC46D8A88E}" type="pres">
      <dgm:prSet presAssocID="{5ADE6E39-30AA-4AA8-BA9E-F07245A4FDBD}" presName="sibTrans" presStyleLbl="sibTrans2D1" presStyleIdx="1" presStyleCnt="3"/>
      <dgm:spPr/>
      <dgm:t>
        <a:bodyPr/>
        <a:lstStyle/>
        <a:p>
          <a:endParaRPr lang="hr-HR"/>
        </a:p>
      </dgm:t>
    </dgm:pt>
    <dgm:pt modelId="{03FA4925-1C21-4136-B4ED-04667C4F3069}" type="pres">
      <dgm:prSet presAssocID="{5669A027-7471-4760-8167-06186F8B84F8}" presName="node" presStyleLbl="node1" presStyleIdx="2" presStyleCnt="3">
        <dgm:presLayoutVars>
          <dgm:bulletEnabled val="1"/>
        </dgm:presLayoutVars>
      </dgm:prSet>
      <dgm:spPr/>
      <dgm:t>
        <a:bodyPr/>
        <a:lstStyle/>
        <a:p>
          <a:endParaRPr lang="hr-HR"/>
        </a:p>
      </dgm:t>
    </dgm:pt>
    <dgm:pt modelId="{78656A63-9BE9-4A4F-BE43-B11CFE6871E6}" type="pres">
      <dgm:prSet presAssocID="{5669A027-7471-4760-8167-06186F8B84F8}" presName="dummy" presStyleCnt="0"/>
      <dgm:spPr/>
    </dgm:pt>
    <dgm:pt modelId="{8C8BAB99-1A7F-405B-A90E-5FABF0189EC7}" type="pres">
      <dgm:prSet presAssocID="{1F93A86E-DD4F-42E5-BBE1-F0F92E4E20A8}" presName="sibTrans" presStyleLbl="sibTrans2D1" presStyleIdx="2" presStyleCnt="3"/>
      <dgm:spPr/>
      <dgm:t>
        <a:bodyPr/>
        <a:lstStyle/>
        <a:p>
          <a:endParaRPr lang="hr-HR"/>
        </a:p>
      </dgm:t>
    </dgm:pt>
  </dgm:ptLst>
  <dgm:cxnLst>
    <dgm:cxn modelId="{4DD14DE1-9619-486E-8068-EC91C8113F2B}" type="presOf" srcId="{5669A027-7471-4760-8167-06186F8B84F8}" destId="{03FA4925-1C21-4136-B4ED-04667C4F3069}" srcOrd="0" destOrd="0" presId="urn:microsoft.com/office/officeart/2005/8/layout/radial6"/>
    <dgm:cxn modelId="{7F26FB51-4AC1-4172-8035-E6B589A5D518}" type="presOf" srcId="{F3A899B1-1780-4AE8-B3B0-C3A85E0761EA}" destId="{8E21401A-7237-4859-B8B3-90955AD5702C}" srcOrd="0" destOrd="0" presId="urn:microsoft.com/office/officeart/2005/8/layout/radial6"/>
    <dgm:cxn modelId="{322007BA-DAA2-4E35-BB09-D43790415033}" srcId="{F3A899B1-1780-4AE8-B3B0-C3A85E0761EA}" destId="{5669A027-7471-4760-8167-06186F8B84F8}" srcOrd="2" destOrd="0" parTransId="{F134B125-26E4-48AA-B9BD-361BC2F1659C}" sibTransId="{1F93A86E-DD4F-42E5-BBE1-F0F92E4E20A8}"/>
    <dgm:cxn modelId="{68DEA9A9-B552-454C-B8EC-44353D57FD45}" srcId="{F3A899B1-1780-4AE8-B3B0-C3A85E0761EA}" destId="{0B9CD98C-9C6E-4B2A-B2B9-ACAAFD8B36B5}" srcOrd="0" destOrd="0" parTransId="{14865C2C-DBAC-4355-AFA1-D9D786424C76}" sibTransId="{0825F07C-5B7A-4DAB-B3C8-8D4E4698FF7D}"/>
    <dgm:cxn modelId="{BCFC57C8-9446-41A5-A110-268538C519C4}" type="presOf" srcId="{5ADE6E39-30AA-4AA8-BA9E-F07245A4FDBD}" destId="{C19F6F01-8EED-42A0-94C9-3AFC46D8A88E}" srcOrd="0" destOrd="0" presId="urn:microsoft.com/office/officeart/2005/8/layout/radial6"/>
    <dgm:cxn modelId="{96A93E48-07DA-4CF1-9589-C8BC5EA3C942}" type="presOf" srcId="{0B9CD98C-9C6E-4B2A-B2B9-ACAAFD8B36B5}" destId="{6F03658D-3B12-4C63-B925-8D82F3F8A2A3}" srcOrd="0" destOrd="0" presId="urn:microsoft.com/office/officeart/2005/8/layout/radial6"/>
    <dgm:cxn modelId="{33C0CF7F-A008-4C84-888B-BBBEC42E7FBC}" type="presOf" srcId="{74C8310A-954B-48E2-85A6-B7EBAF67ACC3}" destId="{0FDBFFA2-03A7-4665-9747-42A2C3D449AA}" srcOrd="0" destOrd="0" presId="urn:microsoft.com/office/officeart/2005/8/layout/radial6"/>
    <dgm:cxn modelId="{151E3C37-543C-41F3-92B8-8040F3D9F561}" type="presOf" srcId="{15A8ED29-02D6-4FED-B4A2-979D2443BE10}" destId="{D916C31F-1DA9-4B43-8F8C-2FCCA0C2C9A8}" srcOrd="0" destOrd="0" presId="urn:microsoft.com/office/officeart/2005/8/layout/radial6"/>
    <dgm:cxn modelId="{48A2FD11-99A8-4E59-A382-82E268DA3A09}" type="presOf" srcId="{0825F07C-5B7A-4DAB-B3C8-8D4E4698FF7D}" destId="{964B94CF-6E14-48A1-8632-C0C747C37788}" srcOrd="0" destOrd="0" presId="urn:microsoft.com/office/officeart/2005/8/layout/radial6"/>
    <dgm:cxn modelId="{C59A1D92-4E1F-4A98-B3C5-AA1609B7FF2A}" type="presOf" srcId="{1F93A86E-DD4F-42E5-BBE1-F0F92E4E20A8}" destId="{8C8BAB99-1A7F-405B-A90E-5FABF0189EC7}" srcOrd="0" destOrd="0" presId="urn:microsoft.com/office/officeart/2005/8/layout/radial6"/>
    <dgm:cxn modelId="{CB6B7F19-8D51-490C-8209-46B382CA39C9}" srcId="{F3A899B1-1780-4AE8-B3B0-C3A85E0761EA}" destId="{74C8310A-954B-48E2-85A6-B7EBAF67ACC3}" srcOrd="1" destOrd="0" parTransId="{F61CCA9F-C7E0-4929-8838-EE58D9B96F5E}" sibTransId="{5ADE6E39-30AA-4AA8-BA9E-F07245A4FDBD}"/>
    <dgm:cxn modelId="{842EE0C9-3FC5-4779-9326-523F58BD7143}" srcId="{15A8ED29-02D6-4FED-B4A2-979D2443BE10}" destId="{F3A899B1-1780-4AE8-B3B0-C3A85E0761EA}" srcOrd="0" destOrd="0" parTransId="{5DDD1DFC-9089-4BA4-83E6-5230BB10758A}" sibTransId="{0A665D6A-4432-4BE5-9F69-72B1D314CA2F}"/>
    <dgm:cxn modelId="{0F29F599-AF78-4B40-BA55-B46414937BCB}" type="presParOf" srcId="{D916C31F-1DA9-4B43-8F8C-2FCCA0C2C9A8}" destId="{8E21401A-7237-4859-B8B3-90955AD5702C}" srcOrd="0" destOrd="0" presId="urn:microsoft.com/office/officeart/2005/8/layout/radial6"/>
    <dgm:cxn modelId="{7C43D1EB-E99C-4D57-85FA-B616C712042F}" type="presParOf" srcId="{D916C31F-1DA9-4B43-8F8C-2FCCA0C2C9A8}" destId="{6F03658D-3B12-4C63-B925-8D82F3F8A2A3}" srcOrd="1" destOrd="0" presId="urn:microsoft.com/office/officeart/2005/8/layout/radial6"/>
    <dgm:cxn modelId="{5A642649-42DE-4E44-BE7C-16AA1CA3D9E0}" type="presParOf" srcId="{D916C31F-1DA9-4B43-8F8C-2FCCA0C2C9A8}" destId="{E109638B-3843-4663-BE2A-C360CF42F4DE}" srcOrd="2" destOrd="0" presId="urn:microsoft.com/office/officeart/2005/8/layout/radial6"/>
    <dgm:cxn modelId="{C557B9E4-0B11-490C-8A80-C2E4A5FDEFC8}" type="presParOf" srcId="{D916C31F-1DA9-4B43-8F8C-2FCCA0C2C9A8}" destId="{964B94CF-6E14-48A1-8632-C0C747C37788}" srcOrd="3" destOrd="0" presId="urn:microsoft.com/office/officeart/2005/8/layout/radial6"/>
    <dgm:cxn modelId="{E6E3CE26-33D2-47A5-A049-388B19CD03EA}" type="presParOf" srcId="{D916C31F-1DA9-4B43-8F8C-2FCCA0C2C9A8}" destId="{0FDBFFA2-03A7-4665-9747-42A2C3D449AA}" srcOrd="4" destOrd="0" presId="urn:microsoft.com/office/officeart/2005/8/layout/radial6"/>
    <dgm:cxn modelId="{164966E7-D5AF-45A4-8F13-B8DD1EC2F198}" type="presParOf" srcId="{D916C31F-1DA9-4B43-8F8C-2FCCA0C2C9A8}" destId="{516BCD8E-E770-4C79-8C87-489AE52D44CD}" srcOrd="5" destOrd="0" presId="urn:microsoft.com/office/officeart/2005/8/layout/radial6"/>
    <dgm:cxn modelId="{A00DB9CD-68C0-4B8D-95C2-3646CDC9DCD3}" type="presParOf" srcId="{D916C31F-1DA9-4B43-8F8C-2FCCA0C2C9A8}" destId="{C19F6F01-8EED-42A0-94C9-3AFC46D8A88E}" srcOrd="6" destOrd="0" presId="urn:microsoft.com/office/officeart/2005/8/layout/radial6"/>
    <dgm:cxn modelId="{15C04575-2A94-4D57-9D5B-C01312D4D356}" type="presParOf" srcId="{D916C31F-1DA9-4B43-8F8C-2FCCA0C2C9A8}" destId="{03FA4925-1C21-4136-B4ED-04667C4F3069}" srcOrd="7" destOrd="0" presId="urn:microsoft.com/office/officeart/2005/8/layout/radial6"/>
    <dgm:cxn modelId="{C48355B6-7C5B-4C4C-B3CA-A2CCEB466C59}" type="presParOf" srcId="{D916C31F-1DA9-4B43-8F8C-2FCCA0C2C9A8}" destId="{78656A63-9BE9-4A4F-BE43-B11CFE6871E6}" srcOrd="8" destOrd="0" presId="urn:microsoft.com/office/officeart/2005/8/layout/radial6"/>
    <dgm:cxn modelId="{554FDBE4-28D4-4A8C-842E-E6041022AB35}" type="presParOf" srcId="{D916C31F-1DA9-4B43-8F8C-2FCCA0C2C9A8}" destId="{8C8BAB99-1A7F-405B-A90E-5FABF0189EC7}"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4B2FBC-4C19-4F0B-A7EE-CA870306229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hr-HR"/>
        </a:p>
      </dgm:t>
    </dgm:pt>
    <dgm:pt modelId="{93C839D0-0913-4B69-B434-041FDB833EAC}">
      <dgm:prSet phldrT="[Text]"/>
      <dgm:spPr/>
      <dgm:t>
        <a:bodyPr/>
        <a:lstStyle/>
        <a:p>
          <a:r>
            <a:rPr lang="hr-HR" dirty="0" smtClean="0"/>
            <a:t>NGOs </a:t>
          </a:r>
        </a:p>
        <a:p>
          <a:r>
            <a:rPr lang="hr-HR" dirty="0" smtClean="0"/>
            <a:t>Advocacy</a:t>
          </a:r>
          <a:endParaRPr lang="hr-HR" dirty="0"/>
        </a:p>
      </dgm:t>
    </dgm:pt>
    <dgm:pt modelId="{999B2194-BCCD-4533-9553-406CC5DF6917}" type="parTrans" cxnId="{ECC6B880-0916-4D63-865D-0934A8E3B569}">
      <dgm:prSet/>
      <dgm:spPr/>
      <dgm:t>
        <a:bodyPr/>
        <a:lstStyle/>
        <a:p>
          <a:endParaRPr lang="hr-HR"/>
        </a:p>
      </dgm:t>
    </dgm:pt>
    <dgm:pt modelId="{A8012D38-AE98-4EB7-BACD-B347544741C7}" type="sibTrans" cxnId="{ECC6B880-0916-4D63-865D-0934A8E3B569}">
      <dgm:prSet/>
      <dgm:spPr/>
      <dgm:t>
        <a:bodyPr/>
        <a:lstStyle/>
        <a:p>
          <a:endParaRPr lang="hr-HR"/>
        </a:p>
      </dgm:t>
    </dgm:pt>
    <dgm:pt modelId="{58BAD283-7E87-4972-883D-CA5B0B7B8F88}">
      <dgm:prSet phldrT="[Text]"/>
      <dgm:spPr/>
      <dgm:t>
        <a:bodyPr/>
        <a:lstStyle/>
        <a:p>
          <a:r>
            <a:rPr lang="hr-HR" dirty="0" smtClean="0"/>
            <a:t>Employment</a:t>
          </a:r>
        </a:p>
        <a:p>
          <a:r>
            <a:rPr lang="hr-HR" dirty="0" smtClean="0"/>
            <a:t>Market development</a:t>
          </a:r>
          <a:endParaRPr lang="hr-HR" dirty="0"/>
        </a:p>
      </dgm:t>
    </dgm:pt>
    <dgm:pt modelId="{A32285BA-2A0D-456D-B3D5-36EA1ABF147C}" type="parTrans" cxnId="{814135D9-09BB-46E1-83B5-1097A004AC60}">
      <dgm:prSet/>
      <dgm:spPr/>
      <dgm:t>
        <a:bodyPr/>
        <a:lstStyle/>
        <a:p>
          <a:endParaRPr lang="hr-HR"/>
        </a:p>
      </dgm:t>
    </dgm:pt>
    <dgm:pt modelId="{6A87691D-95E2-4FF9-A9FF-F9BBA6ECBA15}" type="sibTrans" cxnId="{814135D9-09BB-46E1-83B5-1097A004AC60}">
      <dgm:prSet/>
      <dgm:spPr/>
      <dgm:t>
        <a:bodyPr/>
        <a:lstStyle/>
        <a:p>
          <a:endParaRPr lang="hr-HR"/>
        </a:p>
      </dgm:t>
    </dgm:pt>
    <dgm:pt modelId="{D6AA537D-121A-4D6E-B113-94D6863CA9C4}">
      <dgm:prSet phldrT="[Text]"/>
      <dgm:spPr/>
      <dgm:t>
        <a:bodyPr/>
        <a:lstStyle/>
        <a:p>
          <a:r>
            <a:rPr lang="hr-HR" dirty="0" smtClean="0"/>
            <a:t>Policy making – Education reform</a:t>
          </a:r>
          <a:endParaRPr lang="hr-HR" dirty="0"/>
        </a:p>
      </dgm:t>
    </dgm:pt>
    <dgm:pt modelId="{2AC8F9F1-6FD2-434D-8D24-CFC65CA50795}" type="parTrans" cxnId="{9A45E07D-7F4A-477B-A531-CCA93E4C47D9}">
      <dgm:prSet/>
      <dgm:spPr/>
      <dgm:t>
        <a:bodyPr/>
        <a:lstStyle/>
        <a:p>
          <a:endParaRPr lang="hr-HR"/>
        </a:p>
      </dgm:t>
    </dgm:pt>
    <dgm:pt modelId="{136F2514-CA66-4EE2-8770-9CF26C70E4FD}" type="sibTrans" cxnId="{9A45E07D-7F4A-477B-A531-CCA93E4C47D9}">
      <dgm:prSet/>
      <dgm:spPr/>
      <dgm:t>
        <a:bodyPr/>
        <a:lstStyle/>
        <a:p>
          <a:endParaRPr lang="hr-HR"/>
        </a:p>
      </dgm:t>
    </dgm:pt>
    <dgm:pt modelId="{03FCB530-5F80-4E86-89B3-ED9A48CB53D5}" type="pres">
      <dgm:prSet presAssocID="{9F4B2FBC-4C19-4F0B-A7EE-CA8703062291}" presName="Name0" presStyleCnt="0">
        <dgm:presLayoutVars>
          <dgm:dir/>
          <dgm:resizeHandles val="exact"/>
        </dgm:presLayoutVars>
      </dgm:prSet>
      <dgm:spPr/>
      <dgm:t>
        <a:bodyPr/>
        <a:lstStyle/>
        <a:p>
          <a:endParaRPr lang="hr-HR"/>
        </a:p>
      </dgm:t>
    </dgm:pt>
    <dgm:pt modelId="{9BF32B56-1F8F-458F-881E-211FBC6509F8}" type="pres">
      <dgm:prSet presAssocID="{93C839D0-0913-4B69-B434-041FDB833EAC}" presName="node" presStyleLbl="node1" presStyleIdx="0" presStyleCnt="3" custScaleY="90930" custRadScaleRad="133195" custRadScaleInc="-2470">
        <dgm:presLayoutVars>
          <dgm:bulletEnabled val="1"/>
        </dgm:presLayoutVars>
      </dgm:prSet>
      <dgm:spPr/>
      <dgm:t>
        <a:bodyPr/>
        <a:lstStyle/>
        <a:p>
          <a:endParaRPr lang="hr-HR"/>
        </a:p>
      </dgm:t>
    </dgm:pt>
    <dgm:pt modelId="{9F63EF75-78BF-49ED-8524-1423F24E64B3}" type="pres">
      <dgm:prSet presAssocID="{A8012D38-AE98-4EB7-BACD-B347544741C7}" presName="sibTrans" presStyleLbl="sibTrans2D1" presStyleIdx="0" presStyleCnt="3"/>
      <dgm:spPr/>
      <dgm:t>
        <a:bodyPr/>
        <a:lstStyle/>
        <a:p>
          <a:endParaRPr lang="hr-HR"/>
        </a:p>
      </dgm:t>
    </dgm:pt>
    <dgm:pt modelId="{1AD97EFE-7044-4D6B-AB40-BB563515B56D}" type="pres">
      <dgm:prSet presAssocID="{A8012D38-AE98-4EB7-BACD-B347544741C7}" presName="connectorText" presStyleLbl="sibTrans2D1" presStyleIdx="0" presStyleCnt="3"/>
      <dgm:spPr/>
      <dgm:t>
        <a:bodyPr/>
        <a:lstStyle/>
        <a:p>
          <a:endParaRPr lang="hr-HR"/>
        </a:p>
      </dgm:t>
    </dgm:pt>
    <dgm:pt modelId="{EF63AEC8-A885-4844-884F-F1BF0FAE0B21}" type="pres">
      <dgm:prSet presAssocID="{58BAD283-7E87-4972-883D-CA5B0B7B8F88}" presName="node" presStyleLbl="node1" presStyleIdx="1" presStyleCnt="3">
        <dgm:presLayoutVars>
          <dgm:bulletEnabled val="1"/>
        </dgm:presLayoutVars>
      </dgm:prSet>
      <dgm:spPr/>
      <dgm:t>
        <a:bodyPr/>
        <a:lstStyle/>
        <a:p>
          <a:endParaRPr lang="hr-HR"/>
        </a:p>
      </dgm:t>
    </dgm:pt>
    <dgm:pt modelId="{BAA2BEE7-04A2-4A4A-9935-521E4096FBF9}" type="pres">
      <dgm:prSet presAssocID="{6A87691D-95E2-4FF9-A9FF-F9BBA6ECBA15}" presName="sibTrans" presStyleLbl="sibTrans2D1" presStyleIdx="1" presStyleCnt="3"/>
      <dgm:spPr/>
      <dgm:t>
        <a:bodyPr/>
        <a:lstStyle/>
        <a:p>
          <a:endParaRPr lang="hr-HR"/>
        </a:p>
      </dgm:t>
    </dgm:pt>
    <dgm:pt modelId="{BC593FDD-4DFF-44E8-86EF-AAEBBD03F72D}" type="pres">
      <dgm:prSet presAssocID="{6A87691D-95E2-4FF9-A9FF-F9BBA6ECBA15}" presName="connectorText" presStyleLbl="sibTrans2D1" presStyleIdx="1" presStyleCnt="3"/>
      <dgm:spPr/>
      <dgm:t>
        <a:bodyPr/>
        <a:lstStyle/>
        <a:p>
          <a:endParaRPr lang="hr-HR"/>
        </a:p>
      </dgm:t>
    </dgm:pt>
    <dgm:pt modelId="{26FFECF7-D7F4-4EBE-BBAD-8606414934C4}" type="pres">
      <dgm:prSet presAssocID="{D6AA537D-121A-4D6E-B113-94D6863CA9C4}" presName="node" presStyleLbl="node1" presStyleIdx="2" presStyleCnt="3">
        <dgm:presLayoutVars>
          <dgm:bulletEnabled val="1"/>
        </dgm:presLayoutVars>
      </dgm:prSet>
      <dgm:spPr/>
      <dgm:t>
        <a:bodyPr/>
        <a:lstStyle/>
        <a:p>
          <a:endParaRPr lang="hr-HR"/>
        </a:p>
      </dgm:t>
    </dgm:pt>
    <dgm:pt modelId="{FD41C602-FEAB-4FCC-A145-B349CFC78BFC}" type="pres">
      <dgm:prSet presAssocID="{136F2514-CA66-4EE2-8770-9CF26C70E4FD}" presName="sibTrans" presStyleLbl="sibTrans2D1" presStyleIdx="2" presStyleCnt="3"/>
      <dgm:spPr/>
      <dgm:t>
        <a:bodyPr/>
        <a:lstStyle/>
        <a:p>
          <a:endParaRPr lang="hr-HR"/>
        </a:p>
      </dgm:t>
    </dgm:pt>
    <dgm:pt modelId="{6E9FF105-1EE0-4423-93BC-56863407F689}" type="pres">
      <dgm:prSet presAssocID="{136F2514-CA66-4EE2-8770-9CF26C70E4FD}" presName="connectorText" presStyleLbl="sibTrans2D1" presStyleIdx="2" presStyleCnt="3"/>
      <dgm:spPr/>
      <dgm:t>
        <a:bodyPr/>
        <a:lstStyle/>
        <a:p>
          <a:endParaRPr lang="hr-HR"/>
        </a:p>
      </dgm:t>
    </dgm:pt>
  </dgm:ptLst>
  <dgm:cxnLst>
    <dgm:cxn modelId="{9EFD2FAA-8AAA-4B19-8F0F-8482065B4807}" type="presOf" srcId="{136F2514-CA66-4EE2-8770-9CF26C70E4FD}" destId="{6E9FF105-1EE0-4423-93BC-56863407F689}" srcOrd="1" destOrd="0" presId="urn:microsoft.com/office/officeart/2005/8/layout/cycle7"/>
    <dgm:cxn modelId="{ECC6B880-0916-4D63-865D-0934A8E3B569}" srcId="{9F4B2FBC-4C19-4F0B-A7EE-CA8703062291}" destId="{93C839D0-0913-4B69-B434-041FDB833EAC}" srcOrd="0" destOrd="0" parTransId="{999B2194-BCCD-4533-9553-406CC5DF6917}" sibTransId="{A8012D38-AE98-4EB7-BACD-B347544741C7}"/>
    <dgm:cxn modelId="{814135D9-09BB-46E1-83B5-1097A004AC60}" srcId="{9F4B2FBC-4C19-4F0B-A7EE-CA8703062291}" destId="{58BAD283-7E87-4972-883D-CA5B0B7B8F88}" srcOrd="1" destOrd="0" parTransId="{A32285BA-2A0D-456D-B3D5-36EA1ABF147C}" sibTransId="{6A87691D-95E2-4FF9-A9FF-F9BBA6ECBA15}"/>
    <dgm:cxn modelId="{913A86CB-287E-4CEA-9FAF-46B67FF0880E}" type="presOf" srcId="{58BAD283-7E87-4972-883D-CA5B0B7B8F88}" destId="{EF63AEC8-A885-4844-884F-F1BF0FAE0B21}" srcOrd="0" destOrd="0" presId="urn:microsoft.com/office/officeart/2005/8/layout/cycle7"/>
    <dgm:cxn modelId="{AB11A873-BDAB-4647-BB68-F6F8FFDCA826}" type="presOf" srcId="{D6AA537D-121A-4D6E-B113-94D6863CA9C4}" destId="{26FFECF7-D7F4-4EBE-BBAD-8606414934C4}" srcOrd="0" destOrd="0" presId="urn:microsoft.com/office/officeart/2005/8/layout/cycle7"/>
    <dgm:cxn modelId="{5B976DEA-C22B-4F08-BD76-4DCB234F2836}" type="presOf" srcId="{A8012D38-AE98-4EB7-BACD-B347544741C7}" destId="{9F63EF75-78BF-49ED-8524-1423F24E64B3}" srcOrd="0" destOrd="0" presId="urn:microsoft.com/office/officeart/2005/8/layout/cycle7"/>
    <dgm:cxn modelId="{D58B3784-7448-457E-BB17-47B4907BB575}" type="presOf" srcId="{6A87691D-95E2-4FF9-A9FF-F9BBA6ECBA15}" destId="{BC593FDD-4DFF-44E8-86EF-AAEBBD03F72D}" srcOrd="1" destOrd="0" presId="urn:microsoft.com/office/officeart/2005/8/layout/cycle7"/>
    <dgm:cxn modelId="{9A45E07D-7F4A-477B-A531-CCA93E4C47D9}" srcId="{9F4B2FBC-4C19-4F0B-A7EE-CA8703062291}" destId="{D6AA537D-121A-4D6E-B113-94D6863CA9C4}" srcOrd="2" destOrd="0" parTransId="{2AC8F9F1-6FD2-434D-8D24-CFC65CA50795}" sibTransId="{136F2514-CA66-4EE2-8770-9CF26C70E4FD}"/>
    <dgm:cxn modelId="{7BCD65C9-3B42-4350-9012-9FDE4DD6EEC7}" type="presOf" srcId="{A8012D38-AE98-4EB7-BACD-B347544741C7}" destId="{1AD97EFE-7044-4D6B-AB40-BB563515B56D}" srcOrd="1" destOrd="0" presId="urn:microsoft.com/office/officeart/2005/8/layout/cycle7"/>
    <dgm:cxn modelId="{D5E36A2A-7883-40A0-B0C8-028290BA40AC}" type="presOf" srcId="{93C839D0-0913-4B69-B434-041FDB833EAC}" destId="{9BF32B56-1F8F-458F-881E-211FBC6509F8}" srcOrd="0" destOrd="0" presId="urn:microsoft.com/office/officeart/2005/8/layout/cycle7"/>
    <dgm:cxn modelId="{79302207-E390-4695-8F76-A1D0D80D6646}" type="presOf" srcId="{9F4B2FBC-4C19-4F0B-A7EE-CA8703062291}" destId="{03FCB530-5F80-4E86-89B3-ED9A48CB53D5}" srcOrd="0" destOrd="0" presId="urn:microsoft.com/office/officeart/2005/8/layout/cycle7"/>
    <dgm:cxn modelId="{F2C34CEF-18ED-425E-B463-0146CA26BACD}" type="presOf" srcId="{136F2514-CA66-4EE2-8770-9CF26C70E4FD}" destId="{FD41C602-FEAB-4FCC-A145-B349CFC78BFC}" srcOrd="0" destOrd="0" presId="urn:microsoft.com/office/officeart/2005/8/layout/cycle7"/>
    <dgm:cxn modelId="{4ABB155F-1020-4029-9B2F-DA0D80B7E3DC}" type="presOf" srcId="{6A87691D-95E2-4FF9-A9FF-F9BBA6ECBA15}" destId="{BAA2BEE7-04A2-4A4A-9935-521E4096FBF9}" srcOrd="0" destOrd="0" presId="urn:microsoft.com/office/officeart/2005/8/layout/cycle7"/>
    <dgm:cxn modelId="{03814053-B9ED-4BCF-B8CC-079061A61C7C}" type="presParOf" srcId="{03FCB530-5F80-4E86-89B3-ED9A48CB53D5}" destId="{9BF32B56-1F8F-458F-881E-211FBC6509F8}" srcOrd="0" destOrd="0" presId="urn:microsoft.com/office/officeart/2005/8/layout/cycle7"/>
    <dgm:cxn modelId="{93974194-9D7B-478A-8054-AC22C446A8B3}" type="presParOf" srcId="{03FCB530-5F80-4E86-89B3-ED9A48CB53D5}" destId="{9F63EF75-78BF-49ED-8524-1423F24E64B3}" srcOrd="1" destOrd="0" presId="urn:microsoft.com/office/officeart/2005/8/layout/cycle7"/>
    <dgm:cxn modelId="{715495F1-2745-4867-AAEF-D72D0B97A7FA}" type="presParOf" srcId="{9F63EF75-78BF-49ED-8524-1423F24E64B3}" destId="{1AD97EFE-7044-4D6B-AB40-BB563515B56D}" srcOrd="0" destOrd="0" presId="urn:microsoft.com/office/officeart/2005/8/layout/cycle7"/>
    <dgm:cxn modelId="{335FBAB3-A7C3-43FB-B1F9-1F1D45A6B00A}" type="presParOf" srcId="{03FCB530-5F80-4E86-89B3-ED9A48CB53D5}" destId="{EF63AEC8-A885-4844-884F-F1BF0FAE0B21}" srcOrd="2" destOrd="0" presId="urn:microsoft.com/office/officeart/2005/8/layout/cycle7"/>
    <dgm:cxn modelId="{32D712F4-AD69-4CD0-A15F-D13B4577FC94}" type="presParOf" srcId="{03FCB530-5F80-4E86-89B3-ED9A48CB53D5}" destId="{BAA2BEE7-04A2-4A4A-9935-521E4096FBF9}" srcOrd="3" destOrd="0" presId="urn:microsoft.com/office/officeart/2005/8/layout/cycle7"/>
    <dgm:cxn modelId="{4DB25B6D-55AB-4DFE-AE1D-31140CC27303}" type="presParOf" srcId="{BAA2BEE7-04A2-4A4A-9935-521E4096FBF9}" destId="{BC593FDD-4DFF-44E8-86EF-AAEBBD03F72D}" srcOrd="0" destOrd="0" presId="urn:microsoft.com/office/officeart/2005/8/layout/cycle7"/>
    <dgm:cxn modelId="{DECC2D76-BE6A-4E1E-9646-0A10E5BE9617}" type="presParOf" srcId="{03FCB530-5F80-4E86-89B3-ED9A48CB53D5}" destId="{26FFECF7-D7F4-4EBE-BBAD-8606414934C4}" srcOrd="4" destOrd="0" presId="urn:microsoft.com/office/officeart/2005/8/layout/cycle7"/>
    <dgm:cxn modelId="{35F784CB-BF60-444A-830B-3EFDCC18875D}" type="presParOf" srcId="{03FCB530-5F80-4E86-89B3-ED9A48CB53D5}" destId="{FD41C602-FEAB-4FCC-A145-B349CFC78BFC}" srcOrd="5" destOrd="0" presId="urn:microsoft.com/office/officeart/2005/8/layout/cycle7"/>
    <dgm:cxn modelId="{6E78A440-1C2B-4994-B29A-175B8A33F4E6}" type="presParOf" srcId="{FD41C602-FEAB-4FCC-A145-B349CFC78BFC}" destId="{6E9FF105-1EE0-4423-93BC-56863407F689}" srcOrd="0" destOrd="0" presId="urn:microsoft.com/office/officeart/2005/8/layout/cycle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A61B56-4AB3-4948-AC9B-D1D09517FC6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hr-HR"/>
        </a:p>
      </dgm:t>
    </dgm:pt>
    <dgm:pt modelId="{FEBE264F-E2BD-434E-8546-8DDA641FDE6B}">
      <dgm:prSet phldrT="[Text]"/>
      <dgm:spPr/>
      <dgm:t>
        <a:bodyPr/>
        <a:lstStyle/>
        <a:p>
          <a:r>
            <a:rPr lang="hr-HR" dirty="0" smtClean="0"/>
            <a:t>G2C</a:t>
          </a:r>
          <a:endParaRPr lang="hr-HR" dirty="0"/>
        </a:p>
      </dgm:t>
    </dgm:pt>
    <dgm:pt modelId="{BB7A2109-C71A-4C5A-8F34-BE028AD39835}" type="parTrans" cxnId="{79310957-406F-4B09-85F1-443534CD8D20}">
      <dgm:prSet/>
      <dgm:spPr/>
      <dgm:t>
        <a:bodyPr/>
        <a:lstStyle/>
        <a:p>
          <a:endParaRPr lang="hr-HR"/>
        </a:p>
      </dgm:t>
    </dgm:pt>
    <dgm:pt modelId="{5F8F8172-2B36-483A-97BB-116A5183AED8}" type="sibTrans" cxnId="{79310957-406F-4B09-85F1-443534CD8D20}">
      <dgm:prSet/>
      <dgm:spPr/>
      <dgm:t>
        <a:bodyPr/>
        <a:lstStyle/>
        <a:p>
          <a:endParaRPr lang="hr-HR"/>
        </a:p>
      </dgm:t>
    </dgm:pt>
    <dgm:pt modelId="{6F43769E-57C6-453B-9B0C-E0403BE11E23}">
      <dgm:prSet phldrT="[Text]"/>
      <dgm:spPr/>
      <dgm:t>
        <a:bodyPr/>
        <a:lstStyle/>
        <a:p>
          <a:r>
            <a:rPr lang="hr-HR" dirty="0" smtClean="0"/>
            <a:t>Policy making</a:t>
          </a:r>
          <a:endParaRPr lang="hr-HR" dirty="0"/>
        </a:p>
      </dgm:t>
    </dgm:pt>
    <dgm:pt modelId="{E1286294-A5C9-4E7D-9ECA-7CED12060EB2}" type="parTrans" cxnId="{30611477-9CD2-43F0-9CA5-A45E71A057DE}">
      <dgm:prSet/>
      <dgm:spPr/>
      <dgm:t>
        <a:bodyPr/>
        <a:lstStyle/>
        <a:p>
          <a:endParaRPr lang="hr-HR"/>
        </a:p>
      </dgm:t>
    </dgm:pt>
    <dgm:pt modelId="{F08C1A4D-A391-441A-9A20-D1108C339B66}" type="sibTrans" cxnId="{30611477-9CD2-43F0-9CA5-A45E71A057DE}">
      <dgm:prSet/>
      <dgm:spPr/>
      <dgm:t>
        <a:bodyPr/>
        <a:lstStyle/>
        <a:p>
          <a:endParaRPr lang="hr-HR"/>
        </a:p>
      </dgm:t>
    </dgm:pt>
    <dgm:pt modelId="{4250D555-D508-46AD-BC46-05ADBCC9D3EB}">
      <dgm:prSet phldrT="[Text]"/>
      <dgm:spPr/>
      <dgm:t>
        <a:bodyPr/>
        <a:lstStyle/>
        <a:p>
          <a:r>
            <a:rPr lang="hr-HR" dirty="0" smtClean="0"/>
            <a:t>Curricular reform</a:t>
          </a:r>
          <a:endParaRPr lang="hr-HR" dirty="0"/>
        </a:p>
      </dgm:t>
    </dgm:pt>
    <dgm:pt modelId="{095B08A1-E9A7-47DB-9B4E-D6DB6C267E48}" type="parTrans" cxnId="{B9B05E3C-8843-4DC2-8A85-C5AF4AB89565}">
      <dgm:prSet/>
      <dgm:spPr/>
      <dgm:t>
        <a:bodyPr/>
        <a:lstStyle/>
        <a:p>
          <a:endParaRPr lang="hr-HR"/>
        </a:p>
      </dgm:t>
    </dgm:pt>
    <dgm:pt modelId="{3D86E2F6-9139-4927-9245-61D646412A08}" type="sibTrans" cxnId="{B9B05E3C-8843-4DC2-8A85-C5AF4AB89565}">
      <dgm:prSet/>
      <dgm:spPr/>
      <dgm:t>
        <a:bodyPr/>
        <a:lstStyle/>
        <a:p>
          <a:endParaRPr lang="hr-HR"/>
        </a:p>
      </dgm:t>
    </dgm:pt>
    <dgm:pt modelId="{CBF4A568-3345-4715-A8C4-B1BF15023E05}">
      <dgm:prSet phldrT="[Text]"/>
      <dgm:spPr/>
      <dgm:t>
        <a:bodyPr/>
        <a:lstStyle/>
        <a:p>
          <a:r>
            <a:rPr lang="hr-HR" dirty="0" smtClean="0"/>
            <a:t>B2G</a:t>
          </a:r>
          <a:endParaRPr lang="hr-HR" dirty="0"/>
        </a:p>
      </dgm:t>
    </dgm:pt>
    <dgm:pt modelId="{3BF14A39-51EB-43C1-BA9C-64E3665E6D94}" type="parTrans" cxnId="{6EA97FFD-8383-4308-AD4D-62B89B0A3268}">
      <dgm:prSet/>
      <dgm:spPr/>
      <dgm:t>
        <a:bodyPr/>
        <a:lstStyle/>
        <a:p>
          <a:endParaRPr lang="hr-HR"/>
        </a:p>
      </dgm:t>
    </dgm:pt>
    <dgm:pt modelId="{1B6B2924-A05F-47FA-9986-12DCC98D2054}" type="sibTrans" cxnId="{6EA97FFD-8383-4308-AD4D-62B89B0A3268}">
      <dgm:prSet/>
      <dgm:spPr/>
      <dgm:t>
        <a:bodyPr/>
        <a:lstStyle/>
        <a:p>
          <a:endParaRPr lang="hr-HR"/>
        </a:p>
      </dgm:t>
    </dgm:pt>
    <dgm:pt modelId="{E2660355-A9E3-4206-A103-A3B6C9C6D3D9}">
      <dgm:prSet phldrT="[Text]"/>
      <dgm:spPr/>
      <dgm:t>
        <a:bodyPr/>
        <a:lstStyle/>
        <a:p>
          <a:r>
            <a:rPr lang="hr-HR" dirty="0" smtClean="0"/>
            <a:t>Education reform</a:t>
          </a:r>
          <a:endParaRPr lang="hr-HR" dirty="0"/>
        </a:p>
      </dgm:t>
    </dgm:pt>
    <dgm:pt modelId="{79A48E29-FB77-4BC7-B25D-EB03CD08F93D}" type="parTrans" cxnId="{00E6F46B-CE01-4510-B231-AB41C7A5CACB}">
      <dgm:prSet/>
      <dgm:spPr/>
      <dgm:t>
        <a:bodyPr/>
        <a:lstStyle/>
        <a:p>
          <a:endParaRPr lang="hr-HR"/>
        </a:p>
      </dgm:t>
    </dgm:pt>
    <dgm:pt modelId="{AE917E9F-B811-4560-9510-D0D0A5832009}" type="sibTrans" cxnId="{00E6F46B-CE01-4510-B231-AB41C7A5CACB}">
      <dgm:prSet/>
      <dgm:spPr/>
      <dgm:t>
        <a:bodyPr/>
        <a:lstStyle/>
        <a:p>
          <a:endParaRPr lang="hr-HR"/>
        </a:p>
      </dgm:t>
    </dgm:pt>
    <dgm:pt modelId="{17DA4E22-834A-4F5A-85D3-D51822568CA3}">
      <dgm:prSet phldrT="[Text]"/>
      <dgm:spPr/>
      <dgm:t>
        <a:bodyPr/>
        <a:lstStyle/>
        <a:p>
          <a:r>
            <a:rPr lang="hr-HR" dirty="0" smtClean="0"/>
            <a:t>Demand for employee skills</a:t>
          </a:r>
          <a:endParaRPr lang="hr-HR" dirty="0"/>
        </a:p>
      </dgm:t>
    </dgm:pt>
    <dgm:pt modelId="{AB88116E-5EEB-41A7-8D29-2B4BC1D5C5C0}" type="parTrans" cxnId="{1F7031D3-F8FD-431D-828C-F3B9ECA91C76}">
      <dgm:prSet/>
      <dgm:spPr/>
      <dgm:t>
        <a:bodyPr/>
        <a:lstStyle/>
        <a:p>
          <a:endParaRPr lang="hr-HR"/>
        </a:p>
      </dgm:t>
    </dgm:pt>
    <dgm:pt modelId="{0A391C69-D70F-4CB3-8837-78C8AEC89FF8}" type="sibTrans" cxnId="{1F7031D3-F8FD-431D-828C-F3B9ECA91C76}">
      <dgm:prSet/>
      <dgm:spPr/>
      <dgm:t>
        <a:bodyPr/>
        <a:lstStyle/>
        <a:p>
          <a:endParaRPr lang="hr-HR"/>
        </a:p>
      </dgm:t>
    </dgm:pt>
    <dgm:pt modelId="{E5761CC0-F116-49B0-A872-FA9C9942D6E0}">
      <dgm:prSet phldrT="[Text]"/>
      <dgm:spPr/>
      <dgm:t>
        <a:bodyPr/>
        <a:lstStyle/>
        <a:p>
          <a:r>
            <a:rPr lang="hr-HR" dirty="0" smtClean="0"/>
            <a:t>C2B/G</a:t>
          </a:r>
          <a:endParaRPr lang="hr-HR" dirty="0"/>
        </a:p>
      </dgm:t>
    </dgm:pt>
    <dgm:pt modelId="{5A2EBE79-BA0A-4746-8D64-9A9B6C2336A5}" type="parTrans" cxnId="{25ACAFDC-F396-4987-8496-ADD3AA33117F}">
      <dgm:prSet/>
      <dgm:spPr/>
      <dgm:t>
        <a:bodyPr/>
        <a:lstStyle/>
        <a:p>
          <a:endParaRPr lang="hr-HR"/>
        </a:p>
      </dgm:t>
    </dgm:pt>
    <dgm:pt modelId="{BDF62A3B-5B39-45CF-9E0F-6018410319ED}" type="sibTrans" cxnId="{25ACAFDC-F396-4987-8496-ADD3AA33117F}">
      <dgm:prSet/>
      <dgm:spPr/>
      <dgm:t>
        <a:bodyPr/>
        <a:lstStyle/>
        <a:p>
          <a:endParaRPr lang="hr-HR"/>
        </a:p>
      </dgm:t>
    </dgm:pt>
    <dgm:pt modelId="{ADE5AEC0-900D-4CB3-AB11-916B536121CC}">
      <dgm:prSet phldrT="[Text]"/>
      <dgm:spPr/>
      <dgm:t>
        <a:bodyPr/>
        <a:lstStyle/>
        <a:p>
          <a:r>
            <a:rPr lang="hr-HR" dirty="0" smtClean="0"/>
            <a:t>Advocacy for civil rights</a:t>
          </a:r>
          <a:endParaRPr lang="hr-HR" dirty="0"/>
        </a:p>
      </dgm:t>
    </dgm:pt>
    <dgm:pt modelId="{34F5BD79-EC11-466E-9F6D-517EB8103105}" type="parTrans" cxnId="{2F41F832-09B2-4F03-9404-FF681369EB9C}">
      <dgm:prSet/>
      <dgm:spPr/>
      <dgm:t>
        <a:bodyPr/>
        <a:lstStyle/>
        <a:p>
          <a:endParaRPr lang="hr-HR"/>
        </a:p>
      </dgm:t>
    </dgm:pt>
    <dgm:pt modelId="{CBCCA699-778F-428C-A503-FE937C9B5D56}" type="sibTrans" cxnId="{2F41F832-09B2-4F03-9404-FF681369EB9C}">
      <dgm:prSet/>
      <dgm:spPr/>
      <dgm:t>
        <a:bodyPr/>
        <a:lstStyle/>
        <a:p>
          <a:endParaRPr lang="hr-HR"/>
        </a:p>
      </dgm:t>
    </dgm:pt>
    <dgm:pt modelId="{5FC7AC00-EDE8-4710-B4FC-96247BBE1B78}">
      <dgm:prSet phldrT="[Text]"/>
      <dgm:spPr/>
      <dgm:t>
        <a:bodyPr/>
        <a:lstStyle/>
        <a:p>
          <a:r>
            <a:rPr lang="hr-HR" dirty="0" smtClean="0"/>
            <a:t>Socially responsible business</a:t>
          </a:r>
          <a:endParaRPr lang="hr-HR" dirty="0"/>
        </a:p>
      </dgm:t>
    </dgm:pt>
    <dgm:pt modelId="{26F6D3BF-2453-4C2E-B282-D6FC5CA20BD8}" type="parTrans" cxnId="{F607DE94-98B8-4D41-89B6-CE93B7E20821}">
      <dgm:prSet/>
      <dgm:spPr/>
      <dgm:t>
        <a:bodyPr/>
        <a:lstStyle/>
        <a:p>
          <a:endParaRPr lang="hr-HR"/>
        </a:p>
      </dgm:t>
    </dgm:pt>
    <dgm:pt modelId="{EFC1698E-C1D0-4937-9927-092D89292D37}" type="sibTrans" cxnId="{F607DE94-98B8-4D41-89B6-CE93B7E20821}">
      <dgm:prSet/>
      <dgm:spPr/>
      <dgm:t>
        <a:bodyPr/>
        <a:lstStyle/>
        <a:p>
          <a:endParaRPr lang="hr-HR"/>
        </a:p>
      </dgm:t>
    </dgm:pt>
    <dgm:pt modelId="{594C9A00-0517-43CF-B57A-4B273520AF81}" type="pres">
      <dgm:prSet presAssocID="{78A61B56-4AB3-4948-AC9B-D1D09517FC60}" presName="linearFlow" presStyleCnt="0">
        <dgm:presLayoutVars>
          <dgm:dir/>
          <dgm:animLvl val="lvl"/>
          <dgm:resizeHandles val="exact"/>
        </dgm:presLayoutVars>
      </dgm:prSet>
      <dgm:spPr/>
      <dgm:t>
        <a:bodyPr/>
        <a:lstStyle/>
        <a:p>
          <a:endParaRPr lang="hr-HR"/>
        </a:p>
      </dgm:t>
    </dgm:pt>
    <dgm:pt modelId="{E3156443-6DBC-4771-938A-1A569C0C6159}" type="pres">
      <dgm:prSet presAssocID="{FEBE264F-E2BD-434E-8546-8DDA641FDE6B}" presName="composite" presStyleCnt="0"/>
      <dgm:spPr/>
    </dgm:pt>
    <dgm:pt modelId="{C4651276-3CEF-4941-B2DD-376C5ADF8067}" type="pres">
      <dgm:prSet presAssocID="{FEBE264F-E2BD-434E-8546-8DDA641FDE6B}" presName="parentText" presStyleLbl="alignNode1" presStyleIdx="0" presStyleCnt="3">
        <dgm:presLayoutVars>
          <dgm:chMax val="1"/>
          <dgm:bulletEnabled val="1"/>
        </dgm:presLayoutVars>
      </dgm:prSet>
      <dgm:spPr/>
      <dgm:t>
        <a:bodyPr/>
        <a:lstStyle/>
        <a:p>
          <a:endParaRPr lang="hr-HR"/>
        </a:p>
      </dgm:t>
    </dgm:pt>
    <dgm:pt modelId="{86959530-8159-4A9E-8777-7A454DC004C7}" type="pres">
      <dgm:prSet presAssocID="{FEBE264F-E2BD-434E-8546-8DDA641FDE6B}" presName="descendantText" presStyleLbl="alignAcc1" presStyleIdx="0" presStyleCnt="3">
        <dgm:presLayoutVars>
          <dgm:bulletEnabled val="1"/>
        </dgm:presLayoutVars>
      </dgm:prSet>
      <dgm:spPr/>
      <dgm:t>
        <a:bodyPr/>
        <a:lstStyle/>
        <a:p>
          <a:endParaRPr lang="hr-HR"/>
        </a:p>
      </dgm:t>
    </dgm:pt>
    <dgm:pt modelId="{0649018D-6EFB-418D-B53A-746182052E54}" type="pres">
      <dgm:prSet presAssocID="{5F8F8172-2B36-483A-97BB-116A5183AED8}" presName="sp" presStyleCnt="0"/>
      <dgm:spPr/>
    </dgm:pt>
    <dgm:pt modelId="{746E8058-4A1F-405F-B60E-3AC80EFA7E59}" type="pres">
      <dgm:prSet presAssocID="{CBF4A568-3345-4715-A8C4-B1BF15023E05}" presName="composite" presStyleCnt="0"/>
      <dgm:spPr/>
    </dgm:pt>
    <dgm:pt modelId="{7F6ADB5A-4198-4A94-ADAD-4D3802CE94B1}" type="pres">
      <dgm:prSet presAssocID="{CBF4A568-3345-4715-A8C4-B1BF15023E05}" presName="parentText" presStyleLbl="alignNode1" presStyleIdx="1" presStyleCnt="3">
        <dgm:presLayoutVars>
          <dgm:chMax val="1"/>
          <dgm:bulletEnabled val="1"/>
        </dgm:presLayoutVars>
      </dgm:prSet>
      <dgm:spPr/>
      <dgm:t>
        <a:bodyPr/>
        <a:lstStyle/>
        <a:p>
          <a:endParaRPr lang="hr-HR"/>
        </a:p>
      </dgm:t>
    </dgm:pt>
    <dgm:pt modelId="{8B90E0FF-827F-41C5-80B9-B20331024D86}" type="pres">
      <dgm:prSet presAssocID="{CBF4A568-3345-4715-A8C4-B1BF15023E05}" presName="descendantText" presStyleLbl="alignAcc1" presStyleIdx="1" presStyleCnt="3">
        <dgm:presLayoutVars>
          <dgm:bulletEnabled val="1"/>
        </dgm:presLayoutVars>
      </dgm:prSet>
      <dgm:spPr/>
      <dgm:t>
        <a:bodyPr/>
        <a:lstStyle/>
        <a:p>
          <a:endParaRPr lang="hr-HR"/>
        </a:p>
      </dgm:t>
    </dgm:pt>
    <dgm:pt modelId="{C2EA46AD-8C6D-47C0-8B77-BBDB96257B97}" type="pres">
      <dgm:prSet presAssocID="{1B6B2924-A05F-47FA-9986-12DCC98D2054}" presName="sp" presStyleCnt="0"/>
      <dgm:spPr/>
    </dgm:pt>
    <dgm:pt modelId="{8E4B4DE3-26BE-40D7-887E-80E5B8F7514C}" type="pres">
      <dgm:prSet presAssocID="{E5761CC0-F116-49B0-A872-FA9C9942D6E0}" presName="composite" presStyleCnt="0"/>
      <dgm:spPr/>
    </dgm:pt>
    <dgm:pt modelId="{DAEB8EF2-0366-410A-8718-F544614958CD}" type="pres">
      <dgm:prSet presAssocID="{E5761CC0-F116-49B0-A872-FA9C9942D6E0}" presName="parentText" presStyleLbl="alignNode1" presStyleIdx="2" presStyleCnt="3">
        <dgm:presLayoutVars>
          <dgm:chMax val="1"/>
          <dgm:bulletEnabled val="1"/>
        </dgm:presLayoutVars>
      </dgm:prSet>
      <dgm:spPr/>
      <dgm:t>
        <a:bodyPr/>
        <a:lstStyle/>
        <a:p>
          <a:endParaRPr lang="hr-HR"/>
        </a:p>
      </dgm:t>
    </dgm:pt>
    <dgm:pt modelId="{EA6480B2-6322-4295-94E4-D692F933BC4B}" type="pres">
      <dgm:prSet presAssocID="{E5761CC0-F116-49B0-A872-FA9C9942D6E0}" presName="descendantText" presStyleLbl="alignAcc1" presStyleIdx="2" presStyleCnt="3">
        <dgm:presLayoutVars>
          <dgm:bulletEnabled val="1"/>
        </dgm:presLayoutVars>
      </dgm:prSet>
      <dgm:spPr/>
      <dgm:t>
        <a:bodyPr/>
        <a:lstStyle/>
        <a:p>
          <a:endParaRPr lang="hr-HR"/>
        </a:p>
      </dgm:t>
    </dgm:pt>
  </dgm:ptLst>
  <dgm:cxnLst>
    <dgm:cxn modelId="{25ACAFDC-F396-4987-8496-ADD3AA33117F}" srcId="{78A61B56-4AB3-4948-AC9B-D1D09517FC60}" destId="{E5761CC0-F116-49B0-A872-FA9C9942D6E0}" srcOrd="2" destOrd="0" parTransId="{5A2EBE79-BA0A-4746-8D64-9A9B6C2336A5}" sibTransId="{BDF62A3B-5B39-45CF-9E0F-6018410319ED}"/>
    <dgm:cxn modelId="{2A47186A-97EC-4B52-A6DC-6A6D84AAA809}" type="presOf" srcId="{CBF4A568-3345-4715-A8C4-B1BF15023E05}" destId="{7F6ADB5A-4198-4A94-ADAD-4D3802CE94B1}" srcOrd="0" destOrd="0" presId="urn:microsoft.com/office/officeart/2005/8/layout/chevron2"/>
    <dgm:cxn modelId="{BAC402F1-BAC8-4C2A-80B3-48836CA17CA4}" type="presOf" srcId="{E5761CC0-F116-49B0-A872-FA9C9942D6E0}" destId="{DAEB8EF2-0366-410A-8718-F544614958CD}" srcOrd="0" destOrd="0" presId="urn:microsoft.com/office/officeart/2005/8/layout/chevron2"/>
    <dgm:cxn modelId="{DE7FA9DE-CF63-49EE-8C4F-4751E9773793}" type="presOf" srcId="{6F43769E-57C6-453B-9B0C-E0403BE11E23}" destId="{86959530-8159-4A9E-8777-7A454DC004C7}" srcOrd="0" destOrd="0" presId="urn:microsoft.com/office/officeart/2005/8/layout/chevron2"/>
    <dgm:cxn modelId="{79310957-406F-4B09-85F1-443534CD8D20}" srcId="{78A61B56-4AB3-4948-AC9B-D1D09517FC60}" destId="{FEBE264F-E2BD-434E-8546-8DDA641FDE6B}" srcOrd="0" destOrd="0" parTransId="{BB7A2109-C71A-4C5A-8F34-BE028AD39835}" sibTransId="{5F8F8172-2B36-483A-97BB-116A5183AED8}"/>
    <dgm:cxn modelId="{8DAD7EDC-056E-42C1-A37C-69B349C50B12}" type="presOf" srcId="{FEBE264F-E2BD-434E-8546-8DDA641FDE6B}" destId="{C4651276-3CEF-4941-B2DD-376C5ADF8067}" srcOrd="0" destOrd="0" presId="urn:microsoft.com/office/officeart/2005/8/layout/chevron2"/>
    <dgm:cxn modelId="{30611477-9CD2-43F0-9CA5-A45E71A057DE}" srcId="{FEBE264F-E2BD-434E-8546-8DDA641FDE6B}" destId="{6F43769E-57C6-453B-9B0C-E0403BE11E23}" srcOrd="0" destOrd="0" parTransId="{E1286294-A5C9-4E7D-9ECA-7CED12060EB2}" sibTransId="{F08C1A4D-A391-441A-9A20-D1108C339B66}"/>
    <dgm:cxn modelId="{00E6F46B-CE01-4510-B231-AB41C7A5CACB}" srcId="{CBF4A568-3345-4715-A8C4-B1BF15023E05}" destId="{E2660355-A9E3-4206-A103-A3B6C9C6D3D9}" srcOrd="0" destOrd="0" parTransId="{79A48E29-FB77-4BC7-B25D-EB03CD08F93D}" sibTransId="{AE917E9F-B811-4560-9510-D0D0A5832009}"/>
    <dgm:cxn modelId="{6794D1F7-5FFA-439E-9D90-241C5B6611B8}" type="presOf" srcId="{ADE5AEC0-900D-4CB3-AB11-916B536121CC}" destId="{EA6480B2-6322-4295-94E4-D692F933BC4B}" srcOrd="0" destOrd="0" presId="urn:microsoft.com/office/officeart/2005/8/layout/chevron2"/>
    <dgm:cxn modelId="{998B9E27-2E8E-4FD4-A954-5CE69E25F847}" type="presOf" srcId="{4250D555-D508-46AD-BC46-05ADBCC9D3EB}" destId="{86959530-8159-4A9E-8777-7A454DC004C7}" srcOrd="0" destOrd="1" presId="urn:microsoft.com/office/officeart/2005/8/layout/chevron2"/>
    <dgm:cxn modelId="{6EA97FFD-8383-4308-AD4D-62B89B0A3268}" srcId="{78A61B56-4AB3-4948-AC9B-D1D09517FC60}" destId="{CBF4A568-3345-4715-A8C4-B1BF15023E05}" srcOrd="1" destOrd="0" parTransId="{3BF14A39-51EB-43C1-BA9C-64E3665E6D94}" sibTransId="{1B6B2924-A05F-47FA-9986-12DCC98D2054}"/>
    <dgm:cxn modelId="{1F7031D3-F8FD-431D-828C-F3B9ECA91C76}" srcId="{CBF4A568-3345-4715-A8C4-B1BF15023E05}" destId="{17DA4E22-834A-4F5A-85D3-D51822568CA3}" srcOrd="1" destOrd="0" parTransId="{AB88116E-5EEB-41A7-8D29-2B4BC1D5C5C0}" sibTransId="{0A391C69-D70F-4CB3-8837-78C8AEC89FF8}"/>
    <dgm:cxn modelId="{2F41F832-09B2-4F03-9404-FF681369EB9C}" srcId="{E5761CC0-F116-49B0-A872-FA9C9942D6E0}" destId="{ADE5AEC0-900D-4CB3-AB11-916B536121CC}" srcOrd="0" destOrd="0" parTransId="{34F5BD79-EC11-466E-9F6D-517EB8103105}" sibTransId="{CBCCA699-778F-428C-A503-FE937C9B5D56}"/>
    <dgm:cxn modelId="{28678960-55AF-4207-83C2-575A1576B74B}" type="presOf" srcId="{78A61B56-4AB3-4948-AC9B-D1D09517FC60}" destId="{594C9A00-0517-43CF-B57A-4B273520AF81}" srcOrd="0" destOrd="0" presId="urn:microsoft.com/office/officeart/2005/8/layout/chevron2"/>
    <dgm:cxn modelId="{1BFF7A61-2F2F-4D79-BA93-71EA4B9C72C9}" type="presOf" srcId="{5FC7AC00-EDE8-4710-B4FC-96247BBE1B78}" destId="{EA6480B2-6322-4295-94E4-D692F933BC4B}" srcOrd="0" destOrd="1" presId="urn:microsoft.com/office/officeart/2005/8/layout/chevron2"/>
    <dgm:cxn modelId="{2B6D55B1-4FBE-4040-A10F-26228003B8C7}" type="presOf" srcId="{E2660355-A9E3-4206-A103-A3B6C9C6D3D9}" destId="{8B90E0FF-827F-41C5-80B9-B20331024D86}" srcOrd="0" destOrd="0" presId="urn:microsoft.com/office/officeart/2005/8/layout/chevron2"/>
    <dgm:cxn modelId="{498A0899-C9C0-427D-98F1-5DE3922953FF}" type="presOf" srcId="{17DA4E22-834A-4F5A-85D3-D51822568CA3}" destId="{8B90E0FF-827F-41C5-80B9-B20331024D86}" srcOrd="0" destOrd="1" presId="urn:microsoft.com/office/officeart/2005/8/layout/chevron2"/>
    <dgm:cxn modelId="{F607DE94-98B8-4D41-89B6-CE93B7E20821}" srcId="{E5761CC0-F116-49B0-A872-FA9C9942D6E0}" destId="{5FC7AC00-EDE8-4710-B4FC-96247BBE1B78}" srcOrd="1" destOrd="0" parTransId="{26F6D3BF-2453-4C2E-B282-D6FC5CA20BD8}" sibTransId="{EFC1698E-C1D0-4937-9927-092D89292D37}"/>
    <dgm:cxn modelId="{B9B05E3C-8843-4DC2-8A85-C5AF4AB89565}" srcId="{FEBE264F-E2BD-434E-8546-8DDA641FDE6B}" destId="{4250D555-D508-46AD-BC46-05ADBCC9D3EB}" srcOrd="1" destOrd="0" parTransId="{095B08A1-E9A7-47DB-9B4E-D6DB6C267E48}" sibTransId="{3D86E2F6-9139-4927-9245-61D646412A08}"/>
    <dgm:cxn modelId="{46BDF71A-EB00-4E42-B424-93BEDC0F61A4}" type="presParOf" srcId="{594C9A00-0517-43CF-B57A-4B273520AF81}" destId="{E3156443-6DBC-4771-938A-1A569C0C6159}" srcOrd="0" destOrd="0" presId="urn:microsoft.com/office/officeart/2005/8/layout/chevron2"/>
    <dgm:cxn modelId="{E51CFCC2-DA9F-45FF-8098-FCC67F72E3CD}" type="presParOf" srcId="{E3156443-6DBC-4771-938A-1A569C0C6159}" destId="{C4651276-3CEF-4941-B2DD-376C5ADF8067}" srcOrd="0" destOrd="0" presId="urn:microsoft.com/office/officeart/2005/8/layout/chevron2"/>
    <dgm:cxn modelId="{2FDFCF9A-C78A-4F1D-9438-786B67C196F7}" type="presParOf" srcId="{E3156443-6DBC-4771-938A-1A569C0C6159}" destId="{86959530-8159-4A9E-8777-7A454DC004C7}" srcOrd="1" destOrd="0" presId="urn:microsoft.com/office/officeart/2005/8/layout/chevron2"/>
    <dgm:cxn modelId="{D6DBD793-3FFA-4C24-AA41-44E8D84A63EE}" type="presParOf" srcId="{594C9A00-0517-43CF-B57A-4B273520AF81}" destId="{0649018D-6EFB-418D-B53A-746182052E54}" srcOrd="1" destOrd="0" presId="urn:microsoft.com/office/officeart/2005/8/layout/chevron2"/>
    <dgm:cxn modelId="{62690FE8-0B1D-43FD-A395-97FE581FBD04}" type="presParOf" srcId="{594C9A00-0517-43CF-B57A-4B273520AF81}" destId="{746E8058-4A1F-405F-B60E-3AC80EFA7E59}" srcOrd="2" destOrd="0" presId="urn:microsoft.com/office/officeart/2005/8/layout/chevron2"/>
    <dgm:cxn modelId="{DCAD8CA5-942A-4E46-A4DE-51E196455A3E}" type="presParOf" srcId="{746E8058-4A1F-405F-B60E-3AC80EFA7E59}" destId="{7F6ADB5A-4198-4A94-ADAD-4D3802CE94B1}" srcOrd="0" destOrd="0" presId="urn:microsoft.com/office/officeart/2005/8/layout/chevron2"/>
    <dgm:cxn modelId="{F7EB87BD-F754-48CE-B70A-E4D31F0D84D7}" type="presParOf" srcId="{746E8058-4A1F-405F-B60E-3AC80EFA7E59}" destId="{8B90E0FF-827F-41C5-80B9-B20331024D86}" srcOrd="1" destOrd="0" presId="urn:microsoft.com/office/officeart/2005/8/layout/chevron2"/>
    <dgm:cxn modelId="{A3468383-EEEA-49DC-9DB8-969C142B8FB3}" type="presParOf" srcId="{594C9A00-0517-43CF-B57A-4B273520AF81}" destId="{C2EA46AD-8C6D-47C0-8B77-BBDB96257B97}" srcOrd="3" destOrd="0" presId="urn:microsoft.com/office/officeart/2005/8/layout/chevron2"/>
    <dgm:cxn modelId="{BA5093C5-200F-4F77-B3D1-CF8876E77EBC}" type="presParOf" srcId="{594C9A00-0517-43CF-B57A-4B273520AF81}" destId="{8E4B4DE3-26BE-40D7-887E-80E5B8F7514C}" srcOrd="4" destOrd="0" presId="urn:microsoft.com/office/officeart/2005/8/layout/chevron2"/>
    <dgm:cxn modelId="{29D47D3F-8BBB-4480-8BC9-0FAC9FC35461}" type="presParOf" srcId="{8E4B4DE3-26BE-40D7-887E-80E5B8F7514C}" destId="{DAEB8EF2-0366-410A-8718-F544614958CD}" srcOrd="0" destOrd="0" presId="urn:microsoft.com/office/officeart/2005/8/layout/chevron2"/>
    <dgm:cxn modelId="{6F877B40-A78D-48C3-B7F0-C214D94A7433}" type="presParOf" srcId="{8E4B4DE3-26BE-40D7-887E-80E5B8F7514C}" destId="{EA6480B2-6322-4295-94E4-D692F933BC4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01E2D4-D68D-446D-A547-5851A9986E4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08BDDA54-2440-4A7C-AE50-3601057967BC}">
      <dgm:prSet phldrT="[Text]"/>
      <dgm:spPr/>
      <dgm:t>
        <a:bodyPr/>
        <a:lstStyle/>
        <a:p>
          <a:r>
            <a:rPr lang="en-GB" dirty="0" smtClean="0"/>
            <a:t>Idea development</a:t>
          </a:r>
          <a:endParaRPr lang="en-GB" dirty="0"/>
        </a:p>
      </dgm:t>
    </dgm:pt>
    <dgm:pt modelId="{A915597F-4456-4251-BB6D-3BFE1287D3EE}" type="parTrans" cxnId="{050916C6-D9E5-4FCF-A8D4-5F64C34B3E84}">
      <dgm:prSet/>
      <dgm:spPr/>
      <dgm:t>
        <a:bodyPr/>
        <a:lstStyle/>
        <a:p>
          <a:endParaRPr lang="en-GB"/>
        </a:p>
      </dgm:t>
    </dgm:pt>
    <dgm:pt modelId="{82260493-8B88-46CF-968C-CC50453691C8}" type="sibTrans" cxnId="{050916C6-D9E5-4FCF-A8D4-5F64C34B3E84}">
      <dgm:prSet/>
      <dgm:spPr/>
      <dgm:t>
        <a:bodyPr/>
        <a:lstStyle/>
        <a:p>
          <a:endParaRPr lang="en-GB"/>
        </a:p>
      </dgm:t>
    </dgm:pt>
    <dgm:pt modelId="{8A375D49-082D-4B79-B665-81D7D619913E}">
      <dgm:prSet phldrT="[Text]"/>
      <dgm:spPr/>
      <dgm:t>
        <a:bodyPr/>
        <a:lstStyle/>
        <a:p>
          <a:r>
            <a:rPr lang="hr-HR" dirty="0" smtClean="0"/>
            <a:t>10000-50000 euros</a:t>
          </a:r>
          <a:endParaRPr lang="en-GB" dirty="0"/>
        </a:p>
      </dgm:t>
    </dgm:pt>
    <dgm:pt modelId="{A3D71B07-B93A-41F4-870E-A943119A3A0D}" type="parTrans" cxnId="{5AA709BB-E504-4773-8403-BFB95FCC9444}">
      <dgm:prSet/>
      <dgm:spPr/>
      <dgm:t>
        <a:bodyPr/>
        <a:lstStyle/>
        <a:p>
          <a:endParaRPr lang="en-GB"/>
        </a:p>
      </dgm:t>
    </dgm:pt>
    <dgm:pt modelId="{55F6DB64-0F29-41D7-B827-3E220388CA09}" type="sibTrans" cxnId="{5AA709BB-E504-4773-8403-BFB95FCC9444}">
      <dgm:prSet/>
      <dgm:spPr/>
      <dgm:t>
        <a:bodyPr/>
        <a:lstStyle/>
        <a:p>
          <a:endParaRPr lang="en-GB"/>
        </a:p>
      </dgm:t>
    </dgm:pt>
    <dgm:pt modelId="{E4F7ABA0-D3F8-4947-B7A4-FA0F4A8897E7}">
      <dgm:prSet phldrT="[Text]"/>
      <dgm:spPr/>
      <dgm:t>
        <a:bodyPr/>
        <a:lstStyle/>
        <a:p>
          <a:r>
            <a:rPr lang="hr-HR" dirty="0" smtClean="0"/>
            <a:t>Possible funding: H2020 programme</a:t>
          </a:r>
          <a:endParaRPr lang="en-GB" dirty="0"/>
        </a:p>
      </dgm:t>
    </dgm:pt>
    <dgm:pt modelId="{56BDBBF0-3CFF-40AA-AD0E-D1F03C609E2E}" type="parTrans" cxnId="{8E9DF837-3EAB-4EAA-A577-CD6D854ABBED}">
      <dgm:prSet/>
      <dgm:spPr/>
      <dgm:t>
        <a:bodyPr/>
        <a:lstStyle/>
        <a:p>
          <a:endParaRPr lang="en-GB"/>
        </a:p>
      </dgm:t>
    </dgm:pt>
    <dgm:pt modelId="{273895AE-E37E-4C75-89D7-63E31302523F}" type="sibTrans" cxnId="{8E9DF837-3EAB-4EAA-A577-CD6D854ABBED}">
      <dgm:prSet/>
      <dgm:spPr/>
      <dgm:t>
        <a:bodyPr/>
        <a:lstStyle/>
        <a:p>
          <a:endParaRPr lang="en-GB"/>
        </a:p>
      </dgm:t>
    </dgm:pt>
    <dgm:pt modelId="{922DD0A8-E340-4067-B5BC-F12120AA7B71}">
      <dgm:prSet phldrT="[Text]"/>
      <dgm:spPr/>
      <dgm:t>
        <a:bodyPr/>
        <a:lstStyle/>
        <a:p>
          <a:r>
            <a:rPr lang="en-GB" dirty="0" smtClean="0"/>
            <a:t>Pilot project</a:t>
          </a:r>
          <a:endParaRPr lang="en-GB" dirty="0"/>
        </a:p>
      </dgm:t>
    </dgm:pt>
    <dgm:pt modelId="{E615F0EA-FE1A-4E39-83D6-6E702F718D0C}" type="parTrans" cxnId="{BD871CF0-D9A2-4127-B148-8D93C1E6A6D6}">
      <dgm:prSet/>
      <dgm:spPr/>
      <dgm:t>
        <a:bodyPr/>
        <a:lstStyle/>
        <a:p>
          <a:endParaRPr lang="en-GB"/>
        </a:p>
      </dgm:t>
    </dgm:pt>
    <dgm:pt modelId="{C76D6EA4-452D-466A-A354-9D79391BA1FD}" type="sibTrans" cxnId="{BD871CF0-D9A2-4127-B148-8D93C1E6A6D6}">
      <dgm:prSet/>
      <dgm:spPr/>
      <dgm:t>
        <a:bodyPr/>
        <a:lstStyle/>
        <a:p>
          <a:endParaRPr lang="en-GB"/>
        </a:p>
      </dgm:t>
    </dgm:pt>
    <dgm:pt modelId="{C698287D-9BC6-4147-A617-9BAEDF5696CD}">
      <dgm:prSet phldrT="[Text]"/>
      <dgm:spPr/>
      <dgm:t>
        <a:bodyPr/>
        <a:lstStyle/>
        <a:p>
          <a:r>
            <a:rPr lang="hr-HR" dirty="0" smtClean="0"/>
            <a:t>500000 euros</a:t>
          </a:r>
          <a:endParaRPr lang="en-GB" dirty="0"/>
        </a:p>
      </dgm:t>
    </dgm:pt>
    <dgm:pt modelId="{FE313032-0BEB-481A-AD11-7E02AA199CE4}" type="parTrans" cxnId="{734669C2-4FCA-444A-AC3F-3441A7B8BC2D}">
      <dgm:prSet/>
      <dgm:spPr/>
      <dgm:t>
        <a:bodyPr/>
        <a:lstStyle/>
        <a:p>
          <a:endParaRPr lang="en-GB"/>
        </a:p>
      </dgm:t>
    </dgm:pt>
    <dgm:pt modelId="{91A334FC-E530-45C6-B940-92D5659BB179}" type="sibTrans" cxnId="{734669C2-4FCA-444A-AC3F-3441A7B8BC2D}">
      <dgm:prSet/>
      <dgm:spPr/>
      <dgm:t>
        <a:bodyPr/>
        <a:lstStyle/>
        <a:p>
          <a:endParaRPr lang="en-GB"/>
        </a:p>
      </dgm:t>
    </dgm:pt>
    <dgm:pt modelId="{2F4F848B-0A82-4234-A783-B40C9C4D0C82}">
      <dgm:prSet phldrT="[Text]"/>
      <dgm:spPr/>
      <dgm:t>
        <a:bodyPr/>
        <a:lstStyle/>
        <a:p>
          <a:r>
            <a:rPr lang="hr-HR" dirty="0" smtClean="0"/>
            <a:t>Possible fundng: H2020 programme</a:t>
          </a:r>
          <a:endParaRPr lang="en-GB" dirty="0"/>
        </a:p>
      </dgm:t>
    </dgm:pt>
    <dgm:pt modelId="{34924287-3D50-46A4-9681-DACB40845080}" type="parTrans" cxnId="{3244B31E-2F25-4959-B7BB-E23CBA43F79C}">
      <dgm:prSet/>
      <dgm:spPr/>
      <dgm:t>
        <a:bodyPr/>
        <a:lstStyle/>
        <a:p>
          <a:endParaRPr lang="en-GB"/>
        </a:p>
      </dgm:t>
    </dgm:pt>
    <dgm:pt modelId="{154800E7-16D0-43D9-B723-C9551CCBA38D}" type="sibTrans" cxnId="{3244B31E-2F25-4959-B7BB-E23CBA43F79C}">
      <dgm:prSet/>
      <dgm:spPr/>
      <dgm:t>
        <a:bodyPr/>
        <a:lstStyle/>
        <a:p>
          <a:endParaRPr lang="en-GB"/>
        </a:p>
      </dgm:t>
    </dgm:pt>
    <dgm:pt modelId="{3680215F-8339-4036-95E5-9FD60FD7D128}">
      <dgm:prSet phldrT="[Text]"/>
      <dgm:spPr/>
      <dgm:t>
        <a:bodyPr/>
        <a:lstStyle/>
        <a:p>
          <a:r>
            <a:rPr lang="en-GB" dirty="0" smtClean="0"/>
            <a:t>Rolling out</a:t>
          </a:r>
          <a:endParaRPr lang="en-GB" dirty="0"/>
        </a:p>
      </dgm:t>
    </dgm:pt>
    <dgm:pt modelId="{4A949918-3F56-4D73-93FF-FF81C3A49D7D}" type="parTrans" cxnId="{57917207-6C1D-47AC-8611-A1A99226C7D8}">
      <dgm:prSet/>
      <dgm:spPr/>
      <dgm:t>
        <a:bodyPr/>
        <a:lstStyle/>
        <a:p>
          <a:endParaRPr lang="en-GB"/>
        </a:p>
      </dgm:t>
    </dgm:pt>
    <dgm:pt modelId="{55E19E47-48D7-432A-92A6-BA3A04E168AE}" type="sibTrans" cxnId="{57917207-6C1D-47AC-8611-A1A99226C7D8}">
      <dgm:prSet/>
      <dgm:spPr/>
      <dgm:t>
        <a:bodyPr/>
        <a:lstStyle/>
        <a:p>
          <a:endParaRPr lang="en-GB"/>
        </a:p>
      </dgm:t>
    </dgm:pt>
    <dgm:pt modelId="{6417AFF3-C0F1-4325-ADA3-7F6E942200E8}">
      <dgm:prSet phldrT="[Text]"/>
      <dgm:spPr/>
      <dgm:t>
        <a:bodyPr/>
        <a:lstStyle/>
        <a:p>
          <a:r>
            <a:rPr lang="hr-HR" dirty="0" smtClean="0"/>
            <a:t>1-2 million eur</a:t>
          </a:r>
          <a:endParaRPr lang="en-GB" dirty="0"/>
        </a:p>
      </dgm:t>
    </dgm:pt>
    <dgm:pt modelId="{29864C04-94CF-4847-9829-21DF3B22352F}" type="parTrans" cxnId="{41A1349D-FF99-4BB7-99AE-250EF825A178}">
      <dgm:prSet/>
      <dgm:spPr/>
      <dgm:t>
        <a:bodyPr/>
        <a:lstStyle/>
        <a:p>
          <a:endParaRPr lang="en-GB"/>
        </a:p>
      </dgm:t>
    </dgm:pt>
    <dgm:pt modelId="{368A2D58-F84A-4F3A-A68C-7F7FE9B0E615}" type="sibTrans" cxnId="{41A1349D-FF99-4BB7-99AE-250EF825A178}">
      <dgm:prSet/>
      <dgm:spPr/>
      <dgm:t>
        <a:bodyPr/>
        <a:lstStyle/>
        <a:p>
          <a:endParaRPr lang="en-GB"/>
        </a:p>
      </dgm:t>
    </dgm:pt>
    <dgm:pt modelId="{7B234886-227D-46F0-B8C3-356A49C68A46}">
      <dgm:prSet phldrT="[Text]"/>
      <dgm:spPr/>
      <dgm:t>
        <a:bodyPr/>
        <a:lstStyle/>
        <a:p>
          <a:r>
            <a:rPr lang="hr-HR" dirty="0" smtClean="0"/>
            <a:t>Possible funding: ISA</a:t>
          </a:r>
          <a:r>
            <a:rPr lang="hr-HR" baseline="30000" dirty="0" smtClean="0"/>
            <a:t>2</a:t>
          </a:r>
          <a:r>
            <a:rPr lang="hr-HR" dirty="0" smtClean="0"/>
            <a:t> </a:t>
          </a:r>
          <a:endParaRPr lang="en-GB" dirty="0"/>
        </a:p>
      </dgm:t>
    </dgm:pt>
    <dgm:pt modelId="{67231DFC-D54A-4B6B-9A25-E798325E6322}" type="parTrans" cxnId="{AC81CADE-F8A3-46E7-A94C-112001A74BC9}">
      <dgm:prSet/>
      <dgm:spPr/>
      <dgm:t>
        <a:bodyPr/>
        <a:lstStyle/>
        <a:p>
          <a:endParaRPr lang="en-GB"/>
        </a:p>
      </dgm:t>
    </dgm:pt>
    <dgm:pt modelId="{74DFB5B5-9CCC-4F1B-9B52-555CBC4AF5A3}" type="sibTrans" cxnId="{AC81CADE-F8A3-46E7-A94C-112001A74BC9}">
      <dgm:prSet/>
      <dgm:spPr/>
      <dgm:t>
        <a:bodyPr/>
        <a:lstStyle/>
        <a:p>
          <a:endParaRPr lang="en-GB"/>
        </a:p>
      </dgm:t>
    </dgm:pt>
    <dgm:pt modelId="{408DC009-C8F6-4508-90DA-F0F187F79272}">
      <dgm:prSet phldrT="[Text]"/>
      <dgm:spPr/>
      <dgm:t>
        <a:bodyPr/>
        <a:lstStyle/>
        <a:p>
          <a:r>
            <a:rPr lang="hr-HR" dirty="0" smtClean="0"/>
            <a:t>Europe for Citizens</a:t>
          </a:r>
          <a:endParaRPr lang="en-GB" dirty="0"/>
        </a:p>
      </dgm:t>
    </dgm:pt>
    <dgm:pt modelId="{59B698EF-81BB-45A1-8446-9D9EFD2C119E}" type="parTrans" cxnId="{12D044AA-687A-4DE1-ABDC-92FF976D530D}">
      <dgm:prSet/>
      <dgm:spPr/>
    </dgm:pt>
    <dgm:pt modelId="{48C33438-CFB0-4955-B2B0-AB42865EE277}" type="sibTrans" cxnId="{12D044AA-687A-4DE1-ABDC-92FF976D530D}">
      <dgm:prSet/>
      <dgm:spPr/>
    </dgm:pt>
    <dgm:pt modelId="{92839E05-DA5C-4A67-BF10-DFDA9B9EBA3B}">
      <dgm:prSet phldrT="[Text]"/>
      <dgm:spPr/>
      <dgm:t>
        <a:bodyPr/>
        <a:lstStyle/>
        <a:p>
          <a:r>
            <a:rPr lang="hr-HR" dirty="0" smtClean="0"/>
            <a:t>CONNECTING EUROPE FACILITY (CEF)</a:t>
          </a:r>
          <a:endParaRPr lang="en-GB" dirty="0"/>
        </a:p>
      </dgm:t>
    </dgm:pt>
    <dgm:pt modelId="{72216347-2218-4567-8B9D-00D70823C0B4}" type="parTrans" cxnId="{62ABDD60-AB74-4406-98DB-32772B857166}">
      <dgm:prSet/>
      <dgm:spPr/>
    </dgm:pt>
    <dgm:pt modelId="{62ECD35E-3DDD-4701-B7E6-9ED2D68F11C7}" type="sibTrans" cxnId="{62ABDD60-AB74-4406-98DB-32772B857166}">
      <dgm:prSet/>
      <dgm:spPr/>
    </dgm:pt>
    <dgm:pt modelId="{F5072A91-6DB5-4575-8759-9AD145823739}">
      <dgm:prSet phldrT="[Text]"/>
      <dgm:spPr/>
      <dgm:t>
        <a:bodyPr/>
        <a:lstStyle/>
        <a:p>
          <a:r>
            <a:rPr lang="hr-HR" dirty="0" smtClean="0"/>
            <a:t>Link up with the existing Futurium project – ISA</a:t>
          </a:r>
          <a:r>
            <a:rPr lang="hr-HR" baseline="30000" dirty="0" smtClean="0"/>
            <a:t>2</a:t>
          </a:r>
          <a:endParaRPr lang="en-GB" baseline="30000" dirty="0"/>
        </a:p>
      </dgm:t>
    </dgm:pt>
    <dgm:pt modelId="{4F26C6B3-73AD-417D-BF46-B18EA891517F}" type="parTrans" cxnId="{3AE2E2FE-D82F-4FB0-8DDF-28FD6BD0A4DE}">
      <dgm:prSet/>
      <dgm:spPr/>
    </dgm:pt>
    <dgm:pt modelId="{ED6385C2-CB22-44A5-BB57-9778D0B5740E}" type="sibTrans" cxnId="{3AE2E2FE-D82F-4FB0-8DDF-28FD6BD0A4DE}">
      <dgm:prSet/>
      <dgm:spPr/>
    </dgm:pt>
    <dgm:pt modelId="{13DAA173-BAD3-4460-A88A-0C447F99802E}">
      <dgm:prSet phldrT="[Text]"/>
      <dgm:spPr/>
      <dgm:t>
        <a:bodyPr/>
        <a:lstStyle/>
        <a:p>
          <a:r>
            <a:rPr lang="hr-HR" dirty="0" smtClean="0"/>
            <a:t>DIGITAL SINGLE MARKET</a:t>
          </a:r>
          <a:endParaRPr lang="en-GB" dirty="0"/>
        </a:p>
      </dgm:t>
    </dgm:pt>
    <dgm:pt modelId="{D0EFC5E6-C0D5-49FF-8E9A-3DF9B31C9B80}" type="parTrans" cxnId="{DDACCA5B-6A91-49A3-BCA8-ED7D5726AFA6}">
      <dgm:prSet/>
      <dgm:spPr/>
    </dgm:pt>
    <dgm:pt modelId="{56BA27B5-C375-45D3-8EAF-5DBFB967AEDC}" type="sibTrans" cxnId="{DDACCA5B-6A91-49A3-BCA8-ED7D5726AFA6}">
      <dgm:prSet/>
      <dgm:spPr/>
    </dgm:pt>
    <dgm:pt modelId="{42E89FC4-95AE-4343-8883-9109C5165A51}">
      <dgm:prSet phldrT="[Text]"/>
      <dgm:spPr/>
      <dgm:t>
        <a:bodyPr/>
        <a:lstStyle/>
        <a:p>
          <a:r>
            <a:rPr lang="hr-HR" dirty="0" smtClean="0"/>
            <a:t>FP8. EU funds</a:t>
          </a:r>
          <a:endParaRPr lang="en-GB" dirty="0"/>
        </a:p>
      </dgm:t>
    </dgm:pt>
    <dgm:pt modelId="{241207D7-45F7-4E9D-B34E-F6E0613A2C72}" type="parTrans" cxnId="{9A66C555-C2A7-420B-9EAE-D96D754EF89A}">
      <dgm:prSet/>
      <dgm:spPr/>
    </dgm:pt>
    <dgm:pt modelId="{7C432B81-15D0-4F73-BAAE-6A8C6186A0BB}" type="sibTrans" cxnId="{9A66C555-C2A7-420B-9EAE-D96D754EF89A}">
      <dgm:prSet/>
      <dgm:spPr/>
    </dgm:pt>
    <dgm:pt modelId="{858B0932-B434-42B2-AFA9-193C31C6EEED}" type="pres">
      <dgm:prSet presAssocID="{B401E2D4-D68D-446D-A547-5851A9986E4F}" presName="Name0" presStyleCnt="0">
        <dgm:presLayoutVars>
          <dgm:dir/>
          <dgm:resizeHandles val="exact"/>
        </dgm:presLayoutVars>
      </dgm:prSet>
      <dgm:spPr/>
      <dgm:t>
        <a:bodyPr/>
        <a:lstStyle/>
        <a:p>
          <a:endParaRPr lang="hr-HR"/>
        </a:p>
      </dgm:t>
    </dgm:pt>
    <dgm:pt modelId="{475D4F8B-246C-45E0-B612-7EE264B694E3}" type="pres">
      <dgm:prSet presAssocID="{08BDDA54-2440-4A7C-AE50-3601057967BC}" presName="node" presStyleLbl="node1" presStyleIdx="0" presStyleCnt="3" custLinFactX="-66974" custLinFactNeighborX="-100000" custLinFactNeighborY="7087">
        <dgm:presLayoutVars>
          <dgm:bulletEnabled val="1"/>
        </dgm:presLayoutVars>
      </dgm:prSet>
      <dgm:spPr/>
      <dgm:t>
        <a:bodyPr/>
        <a:lstStyle/>
        <a:p>
          <a:endParaRPr lang="en-GB"/>
        </a:p>
      </dgm:t>
    </dgm:pt>
    <dgm:pt modelId="{AE14EBAC-F866-41D7-AC45-343BFFF131B7}" type="pres">
      <dgm:prSet presAssocID="{82260493-8B88-46CF-968C-CC50453691C8}" presName="sibTrans" presStyleCnt="0"/>
      <dgm:spPr/>
    </dgm:pt>
    <dgm:pt modelId="{73D827B4-D292-4C92-9DAA-6ACA83FE6127}" type="pres">
      <dgm:prSet presAssocID="{922DD0A8-E340-4067-B5BC-F12120AA7B71}" presName="node" presStyleLbl="node1" presStyleIdx="1" presStyleCnt="3">
        <dgm:presLayoutVars>
          <dgm:bulletEnabled val="1"/>
        </dgm:presLayoutVars>
      </dgm:prSet>
      <dgm:spPr/>
      <dgm:t>
        <a:bodyPr/>
        <a:lstStyle/>
        <a:p>
          <a:endParaRPr lang="en-GB"/>
        </a:p>
      </dgm:t>
    </dgm:pt>
    <dgm:pt modelId="{0F93D5D3-B9E4-4BC0-A55D-4714DF039844}" type="pres">
      <dgm:prSet presAssocID="{C76D6EA4-452D-466A-A354-9D79391BA1FD}" presName="sibTrans" presStyleCnt="0"/>
      <dgm:spPr/>
    </dgm:pt>
    <dgm:pt modelId="{BB7F8226-D651-4395-B0F4-314E7FE61BE6}" type="pres">
      <dgm:prSet presAssocID="{3680215F-8339-4036-95E5-9FD60FD7D128}" presName="node" presStyleLbl="node1" presStyleIdx="2" presStyleCnt="3" custAng="0">
        <dgm:presLayoutVars>
          <dgm:bulletEnabled val="1"/>
        </dgm:presLayoutVars>
      </dgm:prSet>
      <dgm:spPr/>
      <dgm:t>
        <a:bodyPr/>
        <a:lstStyle/>
        <a:p>
          <a:endParaRPr lang="hr-HR"/>
        </a:p>
      </dgm:t>
    </dgm:pt>
  </dgm:ptLst>
  <dgm:cxnLst>
    <dgm:cxn modelId="{9A66C555-C2A7-420B-9EAE-D96D754EF89A}" srcId="{922DD0A8-E340-4067-B5BC-F12120AA7B71}" destId="{42E89FC4-95AE-4343-8883-9109C5165A51}" srcOrd="2" destOrd="0" parTransId="{241207D7-45F7-4E9D-B34E-F6E0613A2C72}" sibTransId="{7C432B81-15D0-4F73-BAAE-6A8C6186A0BB}"/>
    <dgm:cxn modelId="{12D044AA-687A-4DE1-ABDC-92FF976D530D}" srcId="{08BDDA54-2440-4A7C-AE50-3601057967BC}" destId="{408DC009-C8F6-4508-90DA-F0F187F79272}" srcOrd="2" destOrd="0" parTransId="{59B698EF-81BB-45A1-8446-9D9EFD2C119E}" sibTransId="{48C33438-CFB0-4955-B2B0-AB42865EE277}"/>
    <dgm:cxn modelId="{7BDED04E-7C54-4F1B-A16C-438D29B86D7C}" type="presOf" srcId="{8A375D49-082D-4B79-B665-81D7D619913E}" destId="{475D4F8B-246C-45E0-B612-7EE264B694E3}" srcOrd="0" destOrd="1" presId="urn:microsoft.com/office/officeart/2005/8/layout/hList6"/>
    <dgm:cxn modelId="{050916C6-D9E5-4FCF-A8D4-5F64C34B3E84}" srcId="{B401E2D4-D68D-446D-A547-5851A9986E4F}" destId="{08BDDA54-2440-4A7C-AE50-3601057967BC}" srcOrd="0" destOrd="0" parTransId="{A915597F-4456-4251-BB6D-3BFE1287D3EE}" sibTransId="{82260493-8B88-46CF-968C-CC50453691C8}"/>
    <dgm:cxn modelId="{5E27A3E5-737B-4CB8-9E02-60CA88FAA67C}" type="presOf" srcId="{B401E2D4-D68D-446D-A547-5851A9986E4F}" destId="{858B0932-B434-42B2-AFA9-193C31C6EEED}" srcOrd="0" destOrd="0" presId="urn:microsoft.com/office/officeart/2005/8/layout/hList6"/>
    <dgm:cxn modelId="{DF93391C-54C1-4FC1-A44C-74BA3DA11618}" type="presOf" srcId="{F5072A91-6DB5-4575-8759-9AD145823739}" destId="{73D827B4-D292-4C92-9DAA-6ACA83FE6127}" srcOrd="0" destOrd="4" presId="urn:microsoft.com/office/officeart/2005/8/layout/hList6"/>
    <dgm:cxn modelId="{3AE2E2FE-D82F-4FB0-8DDF-28FD6BD0A4DE}" srcId="{922DD0A8-E340-4067-B5BC-F12120AA7B71}" destId="{F5072A91-6DB5-4575-8759-9AD145823739}" srcOrd="3" destOrd="0" parTransId="{4F26C6B3-73AD-417D-BF46-B18EA891517F}" sibTransId="{ED6385C2-CB22-44A5-BB57-9778D0B5740E}"/>
    <dgm:cxn modelId="{8E9DF837-3EAB-4EAA-A577-CD6D854ABBED}" srcId="{08BDDA54-2440-4A7C-AE50-3601057967BC}" destId="{E4F7ABA0-D3F8-4947-B7A4-FA0F4A8897E7}" srcOrd="1" destOrd="0" parTransId="{56BDBBF0-3CFF-40AA-AD0E-D1F03C609E2E}" sibTransId="{273895AE-E37E-4C75-89D7-63E31302523F}"/>
    <dgm:cxn modelId="{67251289-A913-4E8D-A86A-7BEC2BE1C323}" type="presOf" srcId="{08BDDA54-2440-4A7C-AE50-3601057967BC}" destId="{475D4F8B-246C-45E0-B612-7EE264B694E3}" srcOrd="0" destOrd="0" presId="urn:microsoft.com/office/officeart/2005/8/layout/hList6"/>
    <dgm:cxn modelId="{5AA709BB-E504-4773-8403-BFB95FCC9444}" srcId="{08BDDA54-2440-4A7C-AE50-3601057967BC}" destId="{8A375D49-082D-4B79-B665-81D7D619913E}" srcOrd="0" destOrd="0" parTransId="{A3D71B07-B93A-41F4-870E-A943119A3A0D}" sibTransId="{55F6DB64-0F29-41D7-B827-3E220388CA09}"/>
    <dgm:cxn modelId="{6335227C-1BB9-4BE0-B3C9-3AC852E79056}" type="presOf" srcId="{7B234886-227D-46F0-B8C3-356A49C68A46}" destId="{BB7F8226-D651-4395-B0F4-314E7FE61BE6}" srcOrd="0" destOrd="2" presId="urn:microsoft.com/office/officeart/2005/8/layout/hList6"/>
    <dgm:cxn modelId="{DDACCA5B-6A91-49A3-BCA8-ED7D5726AFA6}" srcId="{3680215F-8339-4036-95E5-9FD60FD7D128}" destId="{13DAA173-BAD3-4460-A88A-0C447F99802E}" srcOrd="3" destOrd="0" parTransId="{D0EFC5E6-C0D5-49FF-8E9A-3DF9B31C9B80}" sibTransId="{56BA27B5-C375-45D3-8EAF-5DBFB967AEDC}"/>
    <dgm:cxn modelId="{1F811E83-82CD-490A-8BA9-BCF7035AF62F}" type="presOf" srcId="{C698287D-9BC6-4147-A617-9BAEDF5696CD}" destId="{73D827B4-D292-4C92-9DAA-6ACA83FE6127}" srcOrd="0" destOrd="1" presId="urn:microsoft.com/office/officeart/2005/8/layout/hList6"/>
    <dgm:cxn modelId="{F40259E3-E2EC-435D-BDAD-1202B98BF71A}" type="presOf" srcId="{3680215F-8339-4036-95E5-9FD60FD7D128}" destId="{BB7F8226-D651-4395-B0F4-314E7FE61BE6}" srcOrd="0" destOrd="0" presId="urn:microsoft.com/office/officeart/2005/8/layout/hList6"/>
    <dgm:cxn modelId="{AC81CADE-F8A3-46E7-A94C-112001A74BC9}" srcId="{3680215F-8339-4036-95E5-9FD60FD7D128}" destId="{7B234886-227D-46F0-B8C3-356A49C68A46}" srcOrd="1" destOrd="0" parTransId="{67231DFC-D54A-4B6B-9A25-E798325E6322}" sibTransId="{74DFB5B5-9CCC-4F1B-9B52-555CBC4AF5A3}"/>
    <dgm:cxn modelId="{B80384FE-9664-43CB-A903-C87CA1A3E450}" type="presOf" srcId="{922DD0A8-E340-4067-B5BC-F12120AA7B71}" destId="{73D827B4-D292-4C92-9DAA-6ACA83FE6127}" srcOrd="0" destOrd="0" presId="urn:microsoft.com/office/officeart/2005/8/layout/hList6"/>
    <dgm:cxn modelId="{41A1349D-FF99-4BB7-99AE-250EF825A178}" srcId="{3680215F-8339-4036-95E5-9FD60FD7D128}" destId="{6417AFF3-C0F1-4325-ADA3-7F6E942200E8}" srcOrd="0" destOrd="0" parTransId="{29864C04-94CF-4847-9829-21DF3B22352F}" sibTransId="{368A2D58-F84A-4F3A-A68C-7F7FE9B0E615}"/>
    <dgm:cxn modelId="{62ABDD60-AB74-4406-98DB-32772B857166}" srcId="{3680215F-8339-4036-95E5-9FD60FD7D128}" destId="{92839E05-DA5C-4A67-BF10-DFDA9B9EBA3B}" srcOrd="2" destOrd="0" parTransId="{72216347-2218-4567-8B9D-00D70823C0B4}" sibTransId="{62ECD35E-3DDD-4701-B7E6-9ED2D68F11C7}"/>
    <dgm:cxn modelId="{57917207-6C1D-47AC-8611-A1A99226C7D8}" srcId="{B401E2D4-D68D-446D-A547-5851A9986E4F}" destId="{3680215F-8339-4036-95E5-9FD60FD7D128}" srcOrd="2" destOrd="0" parTransId="{4A949918-3F56-4D73-93FF-FF81C3A49D7D}" sibTransId="{55E19E47-48D7-432A-92A6-BA3A04E168AE}"/>
    <dgm:cxn modelId="{0EAF1F9B-CD48-4E89-93FC-62D8F02DF40A}" type="presOf" srcId="{6417AFF3-C0F1-4325-ADA3-7F6E942200E8}" destId="{BB7F8226-D651-4395-B0F4-314E7FE61BE6}" srcOrd="0" destOrd="1" presId="urn:microsoft.com/office/officeart/2005/8/layout/hList6"/>
    <dgm:cxn modelId="{DB3491A6-AE2F-42B4-BC52-FC454D2751CF}" type="presOf" srcId="{13DAA173-BAD3-4460-A88A-0C447F99802E}" destId="{BB7F8226-D651-4395-B0F4-314E7FE61BE6}" srcOrd="0" destOrd="4" presId="urn:microsoft.com/office/officeart/2005/8/layout/hList6"/>
    <dgm:cxn modelId="{BD871CF0-D9A2-4127-B148-8D93C1E6A6D6}" srcId="{B401E2D4-D68D-446D-A547-5851A9986E4F}" destId="{922DD0A8-E340-4067-B5BC-F12120AA7B71}" srcOrd="1" destOrd="0" parTransId="{E615F0EA-FE1A-4E39-83D6-6E702F718D0C}" sibTransId="{C76D6EA4-452D-466A-A354-9D79391BA1FD}"/>
    <dgm:cxn modelId="{2459118E-F236-4D55-A59C-670D43F362AE}" type="presOf" srcId="{E4F7ABA0-D3F8-4947-B7A4-FA0F4A8897E7}" destId="{475D4F8B-246C-45E0-B612-7EE264B694E3}" srcOrd="0" destOrd="2" presId="urn:microsoft.com/office/officeart/2005/8/layout/hList6"/>
    <dgm:cxn modelId="{C8D47DD3-6389-40F5-8B9F-212135D6B136}" type="presOf" srcId="{2F4F848B-0A82-4234-A783-B40C9C4D0C82}" destId="{73D827B4-D292-4C92-9DAA-6ACA83FE6127}" srcOrd="0" destOrd="2" presId="urn:microsoft.com/office/officeart/2005/8/layout/hList6"/>
    <dgm:cxn modelId="{703650C6-6C7E-4E67-8F6D-1862CC78E10B}" type="presOf" srcId="{408DC009-C8F6-4508-90DA-F0F187F79272}" destId="{475D4F8B-246C-45E0-B612-7EE264B694E3}" srcOrd="0" destOrd="3" presId="urn:microsoft.com/office/officeart/2005/8/layout/hList6"/>
    <dgm:cxn modelId="{3244B31E-2F25-4959-B7BB-E23CBA43F79C}" srcId="{922DD0A8-E340-4067-B5BC-F12120AA7B71}" destId="{2F4F848B-0A82-4234-A783-B40C9C4D0C82}" srcOrd="1" destOrd="0" parTransId="{34924287-3D50-46A4-9681-DACB40845080}" sibTransId="{154800E7-16D0-43D9-B723-C9551CCBA38D}"/>
    <dgm:cxn modelId="{B3DC5759-1135-45C7-8AAE-2AB3D3C4DB8A}" type="presOf" srcId="{42E89FC4-95AE-4343-8883-9109C5165A51}" destId="{73D827B4-D292-4C92-9DAA-6ACA83FE6127}" srcOrd="0" destOrd="3" presId="urn:microsoft.com/office/officeart/2005/8/layout/hList6"/>
    <dgm:cxn modelId="{734669C2-4FCA-444A-AC3F-3441A7B8BC2D}" srcId="{922DD0A8-E340-4067-B5BC-F12120AA7B71}" destId="{C698287D-9BC6-4147-A617-9BAEDF5696CD}" srcOrd="0" destOrd="0" parTransId="{FE313032-0BEB-481A-AD11-7E02AA199CE4}" sibTransId="{91A334FC-E530-45C6-B940-92D5659BB179}"/>
    <dgm:cxn modelId="{2D9066DA-9AA0-4666-A9D4-7930CCB1148E}" type="presOf" srcId="{92839E05-DA5C-4A67-BF10-DFDA9B9EBA3B}" destId="{BB7F8226-D651-4395-B0F4-314E7FE61BE6}" srcOrd="0" destOrd="3" presId="urn:microsoft.com/office/officeart/2005/8/layout/hList6"/>
    <dgm:cxn modelId="{2875FD62-1C51-4F3B-9634-FC5D160391F7}" type="presParOf" srcId="{858B0932-B434-42B2-AFA9-193C31C6EEED}" destId="{475D4F8B-246C-45E0-B612-7EE264B694E3}" srcOrd="0" destOrd="0" presId="urn:microsoft.com/office/officeart/2005/8/layout/hList6"/>
    <dgm:cxn modelId="{EB32B58F-FF08-4DD1-B103-01469824A07E}" type="presParOf" srcId="{858B0932-B434-42B2-AFA9-193C31C6EEED}" destId="{AE14EBAC-F866-41D7-AC45-343BFFF131B7}" srcOrd="1" destOrd="0" presId="urn:microsoft.com/office/officeart/2005/8/layout/hList6"/>
    <dgm:cxn modelId="{C4179574-D99C-41CD-86C3-D4F51A470D58}" type="presParOf" srcId="{858B0932-B434-42B2-AFA9-193C31C6EEED}" destId="{73D827B4-D292-4C92-9DAA-6ACA83FE6127}" srcOrd="2" destOrd="0" presId="urn:microsoft.com/office/officeart/2005/8/layout/hList6"/>
    <dgm:cxn modelId="{1770F43E-28DA-4ACB-98CE-EA7A6B3C88DC}" type="presParOf" srcId="{858B0932-B434-42B2-AFA9-193C31C6EEED}" destId="{0F93D5D3-B9E4-4BC0-A55D-4714DF039844}" srcOrd="3" destOrd="0" presId="urn:microsoft.com/office/officeart/2005/8/layout/hList6"/>
    <dgm:cxn modelId="{3DDBA633-29E4-40A4-8471-5019CC5EF5FC}" type="presParOf" srcId="{858B0932-B434-42B2-AFA9-193C31C6EEED}" destId="{BB7F8226-D651-4395-B0F4-314E7FE61BE6}"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EE327A-BC34-456D-84C2-F332E514FF25}">
      <dsp:nvSpPr>
        <dsp:cNvPr id="0" name=""/>
        <dsp:cNvSpPr/>
      </dsp:nvSpPr>
      <dsp:spPr>
        <a:xfrm>
          <a:off x="3898782" y="1972808"/>
          <a:ext cx="2489279" cy="248927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t>Government</a:t>
          </a:r>
          <a:endParaRPr lang="en-GB" sz="2100" kern="1200" dirty="0"/>
        </a:p>
      </dsp:txBody>
      <dsp:txXfrm>
        <a:off x="3898782" y="1972808"/>
        <a:ext cx="2489279" cy="2489279"/>
      </dsp:txXfrm>
    </dsp:sp>
    <dsp:sp modelId="{D4ACA4E8-194D-4BB2-9ED8-F7915CAE78FC}">
      <dsp:nvSpPr>
        <dsp:cNvPr id="0" name=""/>
        <dsp:cNvSpPr/>
      </dsp:nvSpPr>
      <dsp:spPr>
        <a:xfrm>
          <a:off x="2440193" y="1448308"/>
          <a:ext cx="1810385" cy="181038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t>Citizens</a:t>
          </a:r>
          <a:endParaRPr lang="en-GB" sz="2100" kern="1200" dirty="0"/>
        </a:p>
      </dsp:txBody>
      <dsp:txXfrm>
        <a:off x="2440193" y="1448308"/>
        <a:ext cx="1810385" cy="1810385"/>
      </dsp:txXfrm>
    </dsp:sp>
    <dsp:sp modelId="{20FB0F62-0AE8-4BF1-A664-0CB55D964D6C}">
      <dsp:nvSpPr>
        <dsp:cNvPr id="0" name=""/>
        <dsp:cNvSpPr/>
      </dsp:nvSpPr>
      <dsp:spPr>
        <a:xfrm rot="20700000">
          <a:off x="3454194" y="199327"/>
          <a:ext cx="1773807" cy="177380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t>Business</a:t>
          </a:r>
          <a:endParaRPr lang="en-GB" sz="2100" kern="1200" dirty="0"/>
        </a:p>
      </dsp:txBody>
      <dsp:txXfrm>
        <a:off x="3843242" y="588375"/>
        <a:ext cx="995711" cy="995711"/>
      </dsp:txXfrm>
    </dsp:sp>
    <dsp:sp modelId="{F44D1B5B-7585-4F95-BC3F-8E90B355E0AE}">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B341E6-C1B3-46BC-85A4-770CEAEFB8F4}">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557592-726E-4998-B77B-0D4955EC891D}">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8BAB99-1A7F-405B-A90E-5FABF0189EC7}">
      <dsp:nvSpPr>
        <dsp:cNvPr id="0" name=""/>
        <dsp:cNvSpPr/>
      </dsp:nvSpPr>
      <dsp:spPr>
        <a:xfrm>
          <a:off x="2265609" y="554264"/>
          <a:ext cx="3698381" cy="3698381"/>
        </a:xfrm>
        <a:prstGeom prst="blockArc">
          <a:avLst>
            <a:gd name="adj1" fmla="val 90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9F6F01-8EED-42A0-94C9-3AFC46D8A88E}">
      <dsp:nvSpPr>
        <dsp:cNvPr id="0" name=""/>
        <dsp:cNvSpPr/>
      </dsp:nvSpPr>
      <dsp:spPr>
        <a:xfrm>
          <a:off x="2265609" y="554264"/>
          <a:ext cx="3698381" cy="3698381"/>
        </a:xfrm>
        <a:prstGeom prst="blockArc">
          <a:avLst>
            <a:gd name="adj1" fmla="val 1800000"/>
            <a:gd name="adj2" fmla="val 90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4B94CF-6E14-48A1-8632-C0C747C37788}">
      <dsp:nvSpPr>
        <dsp:cNvPr id="0" name=""/>
        <dsp:cNvSpPr/>
      </dsp:nvSpPr>
      <dsp:spPr>
        <a:xfrm>
          <a:off x="2265609" y="554264"/>
          <a:ext cx="3698381" cy="3698381"/>
        </a:xfrm>
        <a:prstGeom prst="blockArc">
          <a:avLst>
            <a:gd name="adj1" fmla="val 16200000"/>
            <a:gd name="adj2" fmla="val 1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21401A-7237-4859-B8B3-90955AD5702C}">
      <dsp:nvSpPr>
        <dsp:cNvPr id="0" name=""/>
        <dsp:cNvSpPr/>
      </dsp:nvSpPr>
      <dsp:spPr>
        <a:xfrm>
          <a:off x="3262907" y="1551563"/>
          <a:ext cx="1703784" cy="1703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hr-HR" sz="2200" kern="1200" dirty="0" smtClean="0"/>
            <a:t>Academia</a:t>
          </a:r>
        </a:p>
        <a:p>
          <a:pPr lvl="0" algn="ctr" defTabSz="977900">
            <a:lnSpc>
              <a:spcPct val="90000"/>
            </a:lnSpc>
            <a:spcBef>
              <a:spcPct val="0"/>
            </a:spcBef>
            <a:spcAft>
              <a:spcPct val="35000"/>
            </a:spcAft>
          </a:pPr>
          <a:r>
            <a:rPr lang="hr-HR" sz="2200" kern="1200" dirty="0" smtClean="0"/>
            <a:t>CHANGE</a:t>
          </a:r>
          <a:endParaRPr lang="hr-HR" sz="2200" kern="1200" dirty="0"/>
        </a:p>
      </dsp:txBody>
      <dsp:txXfrm>
        <a:off x="3262907" y="1551563"/>
        <a:ext cx="1703784" cy="1703784"/>
      </dsp:txXfrm>
    </dsp:sp>
    <dsp:sp modelId="{6F03658D-3B12-4C63-B925-8D82F3F8A2A3}">
      <dsp:nvSpPr>
        <dsp:cNvPr id="0" name=""/>
        <dsp:cNvSpPr/>
      </dsp:nvSpPr>
      <dsp:spPr>
        <a:xfrm>
          <a:off x="3518475" y="875"/>
          <a:ext cx="1192649" cy="11926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r-HR" sz="1200" kern="1200" dirty="0" smtClean="0"/>
            <a:t>Citizens</a:t>
          </a:r>
          <a:endParaRPr lang="hr-HR" sz="1200" kern="1200" dirty="0"/>
        </a:p>
      </dsp:txBody>
      <dsp:txXfrm>
        <a:off x="3518475" y="875"/>
        <a:ext cx="1192649" cy="1192649"/>
      </dsp:txXfrm>
    </dsp:sp>
    <dsp:sp modelId="{0FDBFFA2-03A7-4665-9747-42A2C3D449AA}">
      <dsp:nvSpPr>
        <dsp:cNvPr id="0" name=""/>
        <dsp:cNvSpPr/>
      </dsp:nvSpPr>
      <dsp:spPr>
        <a:xfrm>
          <a:off x="5082738" y="2710258"/>
          <a:ext cx="1192649" cy="11926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r-HR" sz="1200" kern="1200" dirty="0" smtClean="0"/>
            <a:t>Business</a:t>
          </a:r>
          <a:endParaRPr lang="hr-HR" sz="1200" kern="1200" dirty="0"/>
        </a:p>
      </dsp:txBody>
      <dsp:txXfrm>
        <a:off x="5082738" y="2710258"/>
        <a:ext cx="1192649" cy="1192649"/>
      </dsp:txXfrm>
    </dsp:sp>
    <dsp:sp modelId="{03FA4925-1C21-4136-B4ED-04667C4F3069}">
      <dsp:nvSpPr>
        <dsp:cNvPr id="0" name=""/>
        <dsp:cNvSpPr/>
      </dsp:nvSpPr>
      <dsp:spPr>
        <a:xfrm>
          <a:off x="1954212" y="2710258"/>
          <a:ext cx="1192649" cy="11926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r-HR" sz="1200" kern="1200" dirty="0" smtClean="0"/>
            <a:t>Government</a:t>
          </a:r>
          <a:endParaRPr lang="hr-HR" sz="1200" kern="1200" dirty="0"/>
        </a:p>
      </dsp:txBody>
      <dsp:txXfrm>
        <a:off x="1954212" y="2710258"/>
        <a:ext cx="1192649" cy="119264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F32B56-1F8F-458F-881E-211FBC6509F8}">
      <dsp:nvSpPr>
        <dsp:cNvPr id="0" name=""/>
        <dsp:cNvSpPr/>
      </dsp:nvSpPr>
      <dsp:spPr>
        <a:xfrm>
          <a:off x="2606409" y="0"/>
          <a:ext cx="3284380" cy="14932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hr-HR" sz="2800" kern="1200" dirty="0" smtClean="0"/>
            <a:t>NGOs </a:t>
          </a:r>
        </a:p>
        <a:p>
          <a:pPr lvl="0" algn="ctr" defTabSz="1244600">
            <a:lnSpc>
              <a:spcPct val="90000"/>
            </a:lnSpc>
            <a:spcBef>
              <a:spcPct val="0"/>
            </a:spcBef>
            <a:spcAft>
              <a:spcPct val="35000"/>
            </a:spcAft>
          </a:pPr>
          <a:r>
            <a:rPr lang="hr-HR" sz="2800" kern="1200" dirty="0" smtClean="0"/>
            <a:t>Advocacy</a:t>
          </a:r>
          <a:endParaRPr lang="hr-HR" sz="2800" kern="1200" dirty="0"/>
        </a:p>
      </dsp:txBody>
      <dsp:txXfrm>
        <a:off x="2606409" y="0"/>
        <a:ext cx="3284380" cy="1493243"/>
      </dsp:txXfrm>
    </dsp:sp>
    <dsp:sp modelId="{9F63EF75-78BF-49ED-8524-1423F24E64B3}">
      <dsp:nvSpPr>
        <dsp:cNvPr id="0" name=""/>
        <dsp:cNvSpPr/>
      </dsp:nvSpPr>
      <dsp:spPr>
        <a:xfrm rot="3604973">
          <a:off x="4781207" y="2872445"/>
          <a:ext cx="1712014" cy="57476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hr-HR" sz="2200" kern="1200"/>
        </a:p>
      </dsp:txBody>
      <dsp:txXfrm rot="3604973">
        <a:off x="4781207" y="2872445"/>
        <a:ext cx="1712014" cy="574766"/>
      </dsp:txXfrm>
    </dsp:sp>
    <dsp:sp modelId="{EF63AEC8-A885-4844-884F-F1BF0FAE0B21}">
      <dsp:nvSpPr>
        <dsp:cNvPr id="0" name=""/>
        <dsp:cNvSpPr/>
      </dsp:nvSpPr>
      <dsp:spPr>
        <a:xfrm>
          <a:off x="5426493" y="4826414"/>
          <a:ext cx="3284380" cy="16421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hr-HR" sz="2800" kern="1200" dirty="0" smtClean="0"/>
            <a:t>Employment</a:t>
          </a:r>
        </a:p>
        <a:p>
          <a:pPr lvl="0" algn="ctr" defTabSz="1244600">
            <a:lnSpc>
              <a:spcPct val="90000"/>
            </a:lnSpc>
            <a:spcBef>
              <a:spcPct val="0"/>
            </a:spcBef>
            <a:spcAft>
              <a:spcPct val="35000"/>
            </a:spcAft>
          </a:pPr>
          <a:r>
            <a:rPr lang="hr-HR" sz="2800" kern="1200" dirty="0" smtClean="0"/>
            <a:t>Market development</a:t>
          </a:r>
          <a:endParaRPr lang="hr-HR" sz="2800" kern="1200" dirty="0"/>
        </a:p>
      </dsp:txBody>
      <dsp:txXfrm>
        <a:off x="5426493" y="4826414"/>
        <a:ext cx="3284380" cy="1642190"/>
      </dsp:txXfrm>
    </dsp:sp>
    <dsp:sp modelId="{BAA2BEE7-04A2-4A4A-9935-521E4096FBF9}">
      <dsp:nvSpPr>
        <dsp:cNvPr id="0" name=""/>
        <dsp:cNvSpPr/>
      </dsp:nvSpPr>
      <dsp:spPr>
        <a:xfrm rot="10800000">
          <a:off x="3500476" y="5360126"/>
          <a:ext cx="1712014" cy="57476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hr-HR" sz="2200" kern="1200"/>
        </a:p>
      </dsp:txBody>
      <dsp:txXfrm rot="10800000">
        <a:off x="3500476" y="5360126"/>
        <a:ext cx="1712014" cy="574766"/>
      </dsp:txXfrm>
    </dsp:sp>
    <dsp:sp modelId="{26FFECF7-D7F4-4EBE-BBAD-8606414934C4}">
      <dsp:nvSpPr>
        <dsp:cNvPr id="0" name=""/>
        <dsp:cNvSpPr/>
      </dsp:nvSpPr>
      <dsp:spPr>
        <a:xfrm>
          <a:off x="2094" y="4826414"/>
          <a:ext cx="3284380" cy="16421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hr-HR" sz="2800" kern="1200" dirty="0" smtClean="0"/>
            <a:t>Policy making – Education reform</a:t>
          </a:r>
          <a:endParaRPr lang="hr-HR" sz="2800" kern="1200" dirty="0"/>
        </a:p>
      </dsp:txBody>
      <dsp:txXfrm>
        <a:off x="2094" y="4826414"/>
        <a:ext cx="3284380" cy="1642190"/>
      </dsp:txXfrm>
    </dsp:sp>
    <dsp:sp modelId="{FD41C602-FEAB-4FCC-A145-B349CFC78BFC}">
      <dsp:nvSpPr>
        <dsp:cNvPr id="0" name=""/>
        <dsp:cNvSpPr/>
      </dsp:nvSpPr>
      <dsp:spPr>
        <a:xfrm rot="17879162">
          <a:off x="2110222" y="2872445"/>
          <a:ext cx="1712014" cy="57476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hr-HR" sz="2200" kern="1200"/>
        </a:p>
      </dsp:txBody>
      <dsp:txXfrm rot="17879162">
        <a:off x="2110222" y="2872445"/>
        <a:ext cx="1712014" cy="57476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651276-3CEF-4941-B2DD-376C5ADF8067}">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hr-HR" sz="2900" kern="1200" dirty="0" smtClean="0"/>
            <a:t>G2C</a:t>
          </a:r>
          <a:endParaRPr lang="hr-HR" sz="2900" kern="1200" dirty="0"/>
        </a:p>
      </dsp:txBody>
      <dsp:txXfrm rot="5400000">
        <a:off x="-222646" y="223826"/>
        <a:ext cx="1484312" cy="1039018"/>
      </dsp:txXfrm>
    </dsp:sp>
    <dsp:sp modelId="{86959530-8159-4A9E-8777-7A454DC004C7}">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hr-HR" sz="2700" kern="1200" dirty="0" smtClean="0"/>
            <a:t>Policy making</a:t>
          </a:r>
          <a:endParaRPr lang="hr-HR" sz="2700" kern="1200" dirty="0"/>
        </a:p>
        <a:p>
          <a:pPr marL="228600" lvl="1" indent="-228600" algn="l" defTabSz="1200150">
            <a:lnSpc>
              <a:spcPct val="90000"/>
            </a:lnSpc>
            <a:spcBef>
              <a:spcPct val="0"/>
            </a:spcBef>
            <a:spcAft>
              <a:spcPct val="15000"/>
            </a:spcAft>
            <a:buChar char="••"/>
          </a:pPr>
          <a:r>
            <a:rPr lang="hr-HR" sz="2700" kern="1200" dirty="0" smtClean="0"/>
            <a:t>Curricular reform</a:t>
          </a:r>
          <a:endParaRPr lang="hr-HR" sz="2700" kern="1200" dirty="0"/>
        </a:p>
      </dsp:txBody>
      <dsp:txXfrm rot="5400000">
        <a:off x="3085107" y="-2044909"/>
        <a:ext cx="964803" cy="5056981"/>
      </dsp:txXfrm>
    </dsp:sp>
    <dsp:sp modelId="{7F6ADB5A-4198-4A94-ADAD-4D3802CE94B1}">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hr-HR" sz="2900" kern="1200" dirty="0" smtClean="0"/>
            <a:t>B2G</a:t>
          </a:r>
          <a:endParaRPr lang="hr-HR" sz="2900" kern="1200" dirty="0"/>
        </a:p>
      </dsp:txBody>
      <dsp:txXfrm rot="5400000">
        <a:off x="-222646" y="1512490"/>
        <a:ext cx="1484312" cy="1039018"/>
      </dsp:txXfrm>
    </dsp:sp>
    <dsp:sp modelId="{8B90E0FF-827F-41C5-80B9-B20331024D86}">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hr-HR" sz="2700" kern="1200" dirty="0" smtClean="0"/>
            <a:t>Education reform</a:t>
          </a:r>
          <a:endParaRPr lang="hr-HR" sz="2700" kern="1200" dirty="0"/>
        </a:p>
        <a:p>
          <a:pPr marL="228600" lvl="1" indent="-228600" algn="l" defTabSz="1200150">
            <a:lnSpc>
              <a:spcPct val="90000"/>
            </a:lnSpc>
            <a:spcBef>
              <a:spcPct val="0"/>
            </a:spcBef>
            <a:spcAft>
              <a:spcPct val="15000"/>
            </a:spcAft>
            <a:buChar char="••"/>
          </a:pPr>
          <a:r>
            <a:rPr lang="hr-HR" sz="2700" kern="1200" dirty="0" smtClean="0"/>
            <a:t>Demand for employee skills</a:t>
          </a:r>
          <a:endParaRPr lang="hr-HR" sz="2700" kern="1200" dirty="0"/>
        </a:p>
      </dsp:txBody>
      <dsp:txXfrm rot="5400000">
        <a:off x="3085107" y="-756245"/>
        <a:ext cx="964803" cy="5056981"/>
      </dsp:txXfrm>
    </dsp:sp>
    <dsp:sp modelId="{DAEB8EF2-0366-410A-8718-F544614958CD}">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hr-HR" sz="2900" kern="1200" dirty="0" smtClean="0"/>
            <a:t>C2B/G</a:t>
          </a:r>
          <a:endParaRPr lang="hr-HR" sz="2900" kern="1200" dirty="0"/>
        </a:p>
      </dsp:txBody>
      <dsp:txXfrm rot="5400000">
        <a:off x="-222646" y="2801154"/>
        <a:ext cx="1484312" cy="1039018"/>
      </dsp:txXfrm>
    </dsp:sp>
    <dsp:sp modelId="{EA6480B2-6322-4295-94E4-D692F933BC4B}">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hr-HR" sz="2700" kern="1200" dirty="0" smtClean="0"/>
            <a:t>Advocacy for civil rights</a:t>
          </a:r>
          <a:endParaRPr lang="hr-HR" sz="2700" kern="1200" dirty="0"/>
        </a:p>
        <a:p>
          <a:pPr marL="228600" lvl="1" indent="-228600" algn="l" defTabSz="1200150">
            <a:lnSpc>
              <a:spcPct val="90000"/>
            </a:lnSpc>
            <a:spcBef>
              <a:spcPct val="0"/>
            </a:spcBef>
            <a:spcAft>
              <a:spcPct val="15000"/>
            </a:spcAft>
            <a:buChar char="••"/>
          </a:pPr>
          <a:r>
            <a:rPr lang="hr-HR" sz="2700" kern="1200" dirty="0" smtClean="0"/>
            <a:t>Socially responsible business</a:t>
          </a:r>
          <a:endParaRPr lang="hr-HR" sz="2700" kern="1200" dirty="0"/>
        </a:p>
      </dsp:txBody>
      <dsp:txXfrm rot="5400000">
        <a:off x="3085107" y="532418"/>
        <a:ext cx="964803" cy="505698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33499-78CC-4799-A637-A93EDCCEA76A}" type="datetimeFigureOut">
              <a:rPr lang="en-GB" smtClean="0"/>
              <a:pPr/>
              <a:t>10/03/2016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93B15F-589B-4597-8FC3-91A7621D7FB9}" type="slidenum">
              <a:rPr lang="en-GB" smtClean="0"/>
              <a:pPr/>
              <a:t>‹#›</a:t>
            </a:fld>
            <a:endParaRPr lang="en-GB"/>
          </a:p>
        </p:txBody>
      </p:sp>
    </p:spTree>
    <p:extLst>
      <p:ext uri="{BB962C8B-B14F-4D97-AF65-F5344CB8AC3E}">
        <p14:creationId xmlns="" xmlns:p14="http://schemas.microsoft.com/office/powerpoint/2010/main" val="1612771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B18CF9-0DAB-4A28-B783-8500D2FB2427}" type="datetime1">
              <a:rPr lang="en-GB" smtClean="0"/>
              <a:pPr/>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7FAF9-EF2C-43FB-816C-443281D63C5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E4C4AE-1AF0-49A0-AE5F-8453FBAFE8A4}" type="datetime1">
              <a:rPr lang="en-GB" smtClean="0"/>
              <a:pPr/>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7FAF9-EF2C-43FB-816C-443281D63C5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3FF62C-4F93-43EC-A068-C26D2A86D1C0}" type="datetime1">
              <a:rPr lang="en-GB" smtClean="0"/>
              <a:pPr/>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7FAF9-EF2C-43FB-816C-443281D63C5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BE7413-E4DB-4423-842D-33D490C96EAB}" type="datetime1">
              <a:rPr lang="en-GB" smtClean="0"/>
              <a:pPr/>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7FAF9-EF2C-43FB-816C-443281D63C5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480948-47BE-4C4B-81BA-3A4F8B303621}" type="datetime1">
              <a:rPr lang="en-GB" smtClean="0"/>
              <a:pPr/>
              <a:t>10/03/2016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7FAF9-EF2C-43FB-816C-443281D63C5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B88390-1D1B-40AA-94AC-EB4365A485C7}" type="datetime1">
              <a:rPr lang="en-GB" smtClean="0"/>
              <a:pPr/>
              <a:t>10/03/2016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7FAF9-EF2C-43FB-816C-443281D63C5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B49BE3-62E3-46E9-9CC5-B7F709416D8C}" type="datetime1">
              <a:rPr lang="en-GB" smtClean="0"/>
              <a:pPr/>
              <a:t>10/03/2016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37FAF9-EF2C-43FB-816C-443281D63C5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C9ACA5B-3002-44C7-810F-E2A169B502D9}" type="datetime1">
              <a:rPr lang="en-GB" smtClean="0"/>
              <a:pPr/>
              <a:t>10/03/2016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37FAF9-EF2C-43FB-816C-443281D63C5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4E39B-B5DE-4966-865A-86AE0C8323E3}" type="datetime1">
              <a:rPr lang="en-GB" smtClean="0"/>
              <a:pPr/>
              <a:t>10/03/2016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37FAF9-EF2C-43FB-816C-443281D63C5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84855-82CD-42A0-A677-C8A84EC223DE}" type="datetime1">
              <a:rPr lang="en-GB" smtClean="0"/>
              <a:pPr/>
              <a:t>10/03/2016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7FAF9-EF2C-43FB-816C-443281D63C5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1909A-8100-451D-A82A-A825A476FE9E}" type="datetime1">
              <a:rPr lang="en-GB" smtClean="0"/>
              <a:pPr/>
              <a:t>10/03/2016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7FAF9-EF2C-43FB-816C-443281D63C5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947EF-61DF-4060-90B3-E4EAEB753DFE}" type="datetime1">
              <a:rPr lang="en-GB" smtClean="0"/>
              <a:pPr/>
              <a:t>10/03/2016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7FAF9-EF2C-43FB-816C-443281D63C5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AppData\Local\Microsoft\Windows\Temporary Internet Files\Content.IE5\0V89DK7Z\logo[1].jpg"/>
          <p:cNvPicPr>
            <a:picLocks noChangeAspect="1" noChangeArrowheads="1"/>
          </p:cNvPicPr>
          <p:nvPr/>
        </p:nvPicPr>
        <p:blipFill>
          <a:blip r:embed="rId2" cstate="print"/>
          <a:srcRect/>
          <a:stretch>
            <a:fillRect/>
          </a:stretch>
        </p:blipFill>
        <p:spPr bwMode="auto">
          <a:xfrm>
            <a:off x="3851920" y="5157192"/>
            <a:ext cx="1428750" cy="1428750"/>
          </a:xfrm>
          <a:prstGeom prst="rect">
            <a:avLst/>
          </a:prstGeom>
          <a:noFill/>
        </p:spPr>
      </p:pic>
      <p:sp>
        <p:nvSpPr>
          <p:cNvPr id="2" name="Title 1"/>
          <p:cNvSpPr>
            <a:spLocks noGrp="1"/>
          </p:cNvSpPr>
          <p:nvPr>
            <p:ph type="ctrTitle"/>
          </p:nvPr>
        </p:nvSpPr>
        <p:spPr/>
        <p:txBody>
          <a:bodyPr/>
          <a:lstStyle/>
          <a:p>
            <a:r>
              <a:rPr lang="en-GB" dirty="0" err="1" smtClean="0"/>
              <a:t>EduCON</a:t>
            </a:r>
            <a:r>
              <a:rPr lang="en-GB" dirty="0" smtClean="0"/>
              <a:t> </a:t>
            </a:r>
            <a:br>
              <a:rPr lang="en-GB" dirty="0" smtClean="0"/>
            </a:br>
            <a:r>
              <a:rPr lang="en-GB" dirty="0" smtClean="0"/>
              <a:t>Education &amp; Conversation Tool</a:t>
            </a:r>
            <a:endParaRPr lang="en-GB" dirty="0"/>
          </a:p>
        </p:txBody>
      </p:sp>
      <p:sp>
        <p:nvSpPr>
          <p:cNvPr id="3" name="Subtitle 2"/>
          <p:cNvSpPr>
            <a:spLocks noGrp="1"/>
          </p:cNvSpPr>
          <p:nvPr>
            <p:ph type="subTitle" idx="1"/>
          </p:nvPr>
        </p:nvSpPr>
        <p:spPr>
          <a:xfrm>
            <a:off x="1331640" y="3645024"/>
            <a:ext cx="6400800" cy="1752600"/>
          </a:xfrm>
        </p:spPr>
        <p:txBody>
          <a:bodyPr>
            <a:normAutofit fontScale="85000" lnSpcReduction="20000"/>
          </a:bodyPr>
          <a:lstStyle/>
          <a:p>
            <a:r>
              <a:rPr lang="en-GB" dirty="0" smtClean="0"/>
              <a:t>ALES – </a:t>
            </a:r>
            <a:r>
              <a:rPr lang="en-GB" dirty="0" err="1" smtClean="0"/>
              <a:t>udruga</a:t>
            </a:r>
            <a:r>
              <a:rPr lang="en-GB" dirty="0" smtClean="0"/>
              <a:t> Alumni </a:t>
            </a:r>
            <a:r>
              <a:rPr lang="en-GB" dirty="0" err="1" smtClean="0"/>
              <a:t>Europskih</a:t>
            </a:r>
            <a:r>
              <a:rPr lang="en-GB" dirty="0" smtClean="0"/>
              <a:t> </a:t>
            </a:r>
            <a:r>
              <a:rPr lang="en-GB" dirty="0" err="1" smtClean="0"/>
              <a:t>studija</a:t>
            </a:r>
            <a:endParaRPr lang="hr-HR" dirty="0" smtClean="0"/>
          </a:p>
          <a:p>
            <a:r>
              <a:rPr lang="hr-HR" dirty="0" smtClean="0"/>
              <a:t>Association of Alumni of European Studies</a:t>
            </a:r>
            <a:endParaRPr lang="en-GB" dirty="0" smtClean="0"/>
          </a:p>
          <a:p>
            <a:r>
              <a:rPr lang="en-GB" dirty="0" smtClean="0"/>
              <a:t>Social Innovation Competition </a:t>
            </a:r>
          </a:p>
          <a:p>
            <a:r>
              <a:rPr lang="en-GB" dirty="0" smtClean="0"/>
              <a:t>Croatia 2016</a:t>
            </a:r>
            <a:endParaRPr lang="en-GB" dirty="0"/>
          </a:p>
        </p:txBody>
      </p:sp>
      <p:sp>
        <p:nvSpPr>
          <p:cNvPr id="5" name="Quad Arrow 4"/>
          <p:cNvSpPr/>
          <p:nvPr/>
        </p:nvSpPr>
        <p:spPr>
          <a:xfrm>
            <a:off x="7452320" y="332656"/>
            <a:ext cx="1216152" cy="121615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p:ph type="sldNum" sz="quarter" idx="12"/>
          </p:nvPr>
        </p:nvSpPr>
        <p:spPr/>
        <p:txBody>
          <a:bodyPr/>
          <a:lstStyle/>
          <a:p>
            <a:fld id="{0937FAF9-EF2C-43FB-816C-443281D63C50}" type="slidenum">
              <a:rPr lang="en-GB" smtClean="0"/>
              <a:pPr/>
              <a:t>1</a:t>
            </a:fld>
            <a:endParaRPr lang="en-GB"/>
          </a:p>
        </p:txBody>
      </p:sp>
      <p:pic>
        <p:nvPicPr>
          <p:cNvPr id="8" name="Picture 7" descr="8009410_logo.gif.jpg"/>
          <p:cNvPicPr>
            <a:picLocks noChangeAspect="1"/>
          </p:cNvPicPr>
          <p:nvPr/>
        </p:nvPicPr>
        <p:blipFill>
          <a:blip r:embed="rId3" cstate="print"/>
          <a:stretch>
            <a:fillRect/>
          </a:stretch>
        </p:blipFill>
        <p:spPr>
          <a:xfrm>
            <a:off x="6156176" y="548680"/>
            <a:ext cx="1036915" cy="1008112"/>
          </a:xfrm>
          <a:prstGeom prst="rect">
            <a:avLst/>
          </a:prstGeom>
        </p:spPr>
      </p:pic>
      <p:pic>
        <p:nvPicPr>
          <p:cNvPr id="1026" name="Picture 2" descr="C:\Users\Hotel-Guest\AppData\Local\Microsoft\Windows\Temporary Internet Files\Content.IE5\MSSV7NXH\1383919678[1].png"/>
          <p:cNvPicPr>
            <a:picLocks noChangeAspect="1" noChangeArrowheads="1"/>
          </p:cNvPicPr>
          <p:nvPr/>
        </p:nvPicPr>
        <p:blipFill>
          <a:blip r:embed="rId4" cstate="print"/>
          <a:srcRect/>
          <a:stretch>
            <a:fillRect/>
          </a:stretch>
        </p:blipFill>
        <p:spPr bwMode="auto">
          <a:xfrm>
            <a:off x="3635896" y="188640"/>
            <a:ext cx="1889398" cy="1988840"/>
          </a:xfrm>
          <a:prstGeom prst="rect">
            <a:avLst/>
          </a:prstGeom>
          <a:noFill/>
        </p:spPr>
      </p:pic>
      <p:pic>
        <p:nvPicPr>
          <p:cNvPr id="1027" name="Picture 3" descr="C:\Users\Hotel-Guest\AppData\Local\Microsoft\Windows\Temporary Internet Files\Content.IE5\MSSV7NXH\two-people-talking-cartoon[1].jpg"/>
          <p:cNvPicPr>
            <a:picLocks noChangeAspect="1" noChangeArrowheads="1"/>
          </p:cNvPicPr>
          <p:nvPr/>
        </p:nvPicPr>
        <p:blipFill>
          <a:blip r:embed="rId5" cstate="print"/>
          <a:srcRect/>
          <a:stretch>
            <a:fillRect/>
          </a:stretch>
        </p:blipFill>
        <p:spPr bwMode="auto">
          <a:xfrm>
            <a:off x="827584" y="548680"/>
            <a:ext cx="1082020" cy="1111347"/>
          </a:xfrm>
          <a:prstGeom prst="rect">
            <a:avLst/>
          </a:prstGeom>
          <a:noFill/>
        </p:spPr>
      </p:pic>
      <p:pic>
        <p:nvPicPr>
          <p:cNvPr id="10" name="Picture 9" descr="idemo logo.gif"/>
          <p:cNvPicPr>
            <a:picLocks noChangeAspect="1"/>
          </p:cNvPicPr>
          <p:nvPr/>
        </p:nvPicPr>
        <p:blipFill>
          <a:blip r:embed="rId6" cstate="print"/>
          <a:stretch>
            <a:fillRect/>
          </a:stretch>
        </p:blipFill>
        <p:spPr>
          <a:xfrm>
            <a:off x="6156176" y="1772816"/>
            <a:ext cx="2519882" cy="742702"/>
          </a:xfrm>
          <a:prstGeom prst="rect">
            <a:avLst/>
          </a:prstGeom>
        </p:spPr>
      </p:pic>
      <p:pic>
        <p:nvPicPr>
          <p:cNvPr id="11" name="Picture 10" descr="knjizni-blok1.jpg"/>
          <p:cNvPicPr>
            <a:picLocks noChangeAspect="1"/>
          </p:cNvPicPr>
          <p:nvPr/>
        </p:nvPicPr>
        <p:blipFill>
          <a:blip r:embed="rId7" cstate="print"/>
          <a:stretch>
            <a:fillRect/>
          </a:stretch>
        </p:blipFill>
        <p:spPr>
          <a:xfrm>
            <a:off x="683568" y="1772816"/>
            <a:ext cx="2736304" cy="1048917"/>
          </a:xfrm>
          <a:prstGeom prst="rect">
            <a:avLst/>
          </a:prstGeom>
        </p:spPr>
      </p:pic>
      <p:pic>
        <p:nvPicPr>
          <p:cNvPr id="12" name="Picture 11" descr="IJU.png"/>
          <p:cNvPicPr>
            <a:picLocks noChangeAspect="1"/>
          </p:cNvPicPr>
          <p:nvPr/>
        </p:nvPicPr>
        <p:blipFill>
          <a:blip r:embed="rId8" cstate="print"/>
          <a:stretch>
            <a:fillRect/>
          </a:stretch>
        </p:blipFill>
        <p:spPr>
          <a:xfrm>
            <a:off x="2267744" y="620688"/>
            <a:ext cx="1008112" cy="10148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P\AppData\Local\Microsoft\Windows\Temporary Internet Files\Content.IE5\1CO4S3F1\Round_table[1].JPG"/>
          <p:cNvPicPr>
            <a:picLocks noChangeAspect="1" noChangeArrowheads="1"/>
          </p:cNvPicPr>
          <p:nvPr/>
        </p:nvPicPr>
        <p:blipFill>
          <a:blip r:embed="rId2" cstate="print"/>
          <a:srcRect/>
          <a:stretch>
            <a:fillRect/>
          </a:stretch>
        </p:blipFill>
        <p:spPr bwMode="auto">
          <a:xfrm>
            <a:off x="5652120" y="3429000"/>
            <a:ext cx="2736304" cy="2160240"/>
          </a:xfrm>
          <a:prstGeom prst="rect">
            <a:avLst/>
          </a:prstGeom>
          <a:noFill/>
        </p:spPr>
      </p:pic>
      <p:sp>
        <p:nvSpPr>
          <p:cNvPr id="2" name="Title 1"/>
          <p:cNvSpPr>
            <a:spLocks noGrp="1"/>
          </p:cNvSpPr>
          <p:nvPr>
            <p:ph type="title"/>
          </p:nvPr>
        </p:nvSpPr>
        <p:spPr/>
        <p:txBody>
          <a:bodyPr/>
          <a:lstStyle/>
          <a:p>
            <a:r>
              <a:rPr lang="hr-HR" dirty="0" smtClean="0"/>
              <a:t>Activities </a:t>
            </a:r>
            <a:r>
              <a:rPr lang="hr-HR" dirty="0" err="1" smtClean="0"/>
              <a:t>of</a:t>
            </a:r>
            <a:r>
              <a:rPr lang="hr-HR" dirty="0" smtClean="0"/>
              <a:t> </a:t>
            </a:r>
            <a:r>
              <a:rPr lang="hr-HR" dirty="0" err="1" smtClean="0"/>
              <a:t>iDEMO</a:t>
            </a:r>
            <a:endParaRPr lang="hr-HR" dirty="0"/>
          </a:p>
        </p:txBody>
      </p:sp>
      <p:sp>
        <p:nvSpPr>
          <p:cNvPr id="3" name="Content Placeholder 2"/>
          <p:cNvSpPr>
            <a:spLocks noGrp="1"/>
          </p:cNvSpPr>
          <p:nvPr>
            <p:ph idx="1"/>
          </p:nvPr>
        </p:nvSpPr>
        <p:spPr/>
        <p:txBody>
          <a:bodyPr>
            <a:normAutofit/>
          </a:bodyPr>
          <a:lstStyle/>
          <a:p>
            <a:r>
              <a:rPr lang="hr-HR" sz="2400" dirty="0" err="1"/>
              <a:t>A</a:t>
            </a:r>
            <a:r>
              <a:rPr lang="hr-HR" sz="2400" dirty="0" err="1" smtClean="0"/>
              <a:t>ssisting</a:t>
            </a:r>
            <a:r>
              <a:rPr lang="hr-HR" sz="2400" dirty="0" smtClean="0"/>
              <a:t> </a:t>
            </a:r>
            <a:r>
              <a:rPr lang="hr-HR" sz="2400" dirty="0" err="1" smtClean="0"/>
              <a:t>with</a:t>
            </a:r>
            <a:r>
              <a:rPr lang="hr-HR" sz="2400" dirty="0" smtClean="0"/>
              <a:t> </a:t>
            </a:r>
            <a:r>
              <a:rPr lang="hr-HR" sz="2400" dirty="0" err="1" smtClean="0"/>
              <a:t>architecture</a:t>
            </a:r>
            <a:r>
              <a:rPr lang="hr-HR" sz="2400" dirty="0" smtClean="0"/>
              <a:t> </a:t>
            </a:r>
            <a:r>
              <a:rPr lang="hr-HR" sz="2400" dirty="0" err="1" smtClean="0"/>
              <a:t>of</a:t>
            </a:r>
            <a:r>
              <a:rPr lang="hr-HR" sz="2400" dirty="0" smtClean="0"/>
              <a:t> </a:t>
            </a:r>
            <a:r>
              <a:rPr lang="hr-HR" sz="2400" dirty="0" err="1" smtClean="0"/>
              <a:t>the</a:t>
            </a:r>
            <a:r>
              <a:rPr lang="hr-HR" sz="2400" dirty="0" smtClean="0"/>
              <a:t> app</a:t>
            </a:r>
            <a:endParaRPr lang="hr-HR" sz="2400" dirty="0"/>
          </a:p>
          <a:p>
            <a:r>
              <a:rPr lang="hr-HR" sz="2400" dirty="0" err="1" smtClean="0"/>
              <a:t>Testing</a:t>
            </a:r>
            <a:r>
              <a:rPr lang="hr-HR" sz="2400" dirty="0" smtClean="0"/>
              <a:t> on </a:t>
            </a:r>
            <a:r>
              <a:rPr lang="hr-HR" sz="2400" dirty="0" err="1" smtClean="0"/>
              <a:t>users</a:t>
            </a:r>
            <a:endParaRPr lang="hr-HR" sz="2400" dirty="0" smtClean="0"/>
          </a:p>
          <a:p>
            <a:r>
              <a:rPr lang="hr-HR" sz="2400" dirty="0" smtClean="0"/>
              <a:t>Launching the pilot campaign</a:t>
            </a:r>
          </a:p>
          <a:p>
            <a:r>
              <a:rPr lang="hr-HR" sz="2400" dirty="0" err="1" smtClean="0"/>
              <a:t>Assisting</a:t>
            </a:r>
            <a:r>
              <a:rPr lang="hr-HR" sz="2400" dirty="0" smtClean="0"/>
              <a:t> </a:t>
            </a:r>
            <a:r>
              <a:rPr lang="hr-HR" sz="2400" dirty="0" err="1" smtClean="0"/>
              <a:t>in</a:t>
            </a:r>
            <a:r>
              <a:rPr lang="hr-HR" sz="2400" dirty="0" smtClean="0"/>
              <a:t> </a:t>
            </a:r>
            <a:r>
              <a:rPr lang="hr-HR" sz="2400" dirty="0" err="1" smtClean="0"/>
              <a:t>dissemination</a:t>
            </a:r>
            <a:r>
              <a:rPr lang="hr-HR" sz="2400" dirty="0" smtClean="0"/>
              <a:t> </a:t>
            </a:r>
            <a:r>
              <a:rPr lang="hr-HR" sz="2400" dirty="0" err="1" smtClean="0"/>
              <a:t>of</a:t>
            </a:r>
            <a:r>
              <a:rPr lang="hr-HR" sz="2400" dirty="0" smtClean="0"/>
              <a:t> </a:t>
            </a:r>
            <a:r>
              <a:rPr lang="hr-HR" sz="2400" dirty="0" err="1" smtClean="0"/>
              <a:t>results</a:t>
            </a:r>
            <a:r>
              <a:rPr lang="hr-HR" sz="2400" dirty="0" smtClean="0"/>
              <a:t> </a:t>
            </a:r>
            <a:r>
              <a:rPr lang="hr-HR" sz="2400" dirty="0" err="1" smtClean="0"/>
              <a:t>in</a:t>
            </a:r>
            <a:r>
              <a:rPr lang="hr-HR" sz="2400" dirty="0" smtClean="0"/>
              <a:t> </a:t>
            </a:r>
            <a:r>
              <a:rPr lang="hr-HR" sz="2400" dirty="0" err="1" smtClean="0"/>
              <a:t>the</a:t>
            </a:r>
            <a:r>
              <a:rPr lang="hr-HR" sz="2400" dirty="0" smtClean="0"/>
              <a:t> </a:t>
            </a:r>
            <a:r>
              <a:rPr lang="hr-HR" sz="2400" dirty="0" err="1" smtClean="0"/>
              <a:t>publich</a:t>
            </a:r>
            <a:endParaRPr lang="hr-HR" sz="2400" dirty="0" smtClean="0"/>
          </a:p>
          <a:p>
            <a:r>
              <a:rPr lang="hr-HR" sz="2400" dirty="0" err="1" smtClean="0"/>
              <a:t>Continuous</a:t>
            </a:r>
            <a:r>
              <a:rPr lang="hr-HR" sz="2400" dirty="0" smtClean="0"/>
              <a:t> </a:t>
            </a:r>
            <a:r>
              <a:rPr lang="hr-HR" sz="2400" dirty="0" err="1" smtClean="0"/>
              <a:t>monitoring&amp;needs</a:t>
            </a:r>
            <a:r>
              <a:rPr lang="hr-HR" sz="2400" dirty="0" smtClean="0"/>
              <a:t> </a:t>
            </a:r>
            <a:r>
              <a:rPr lang="hr-HR" sz="2400" dirty="0" err="1" smtClean="0"/>
              <a:t>assessment</a:t>
            </a:r>
            <a:endParaRPr lang="hr-HR" sz="2400" dirty="0" smtClean="0"/>
          </a:p>
          <a:p>
            <a:r>
              <a:rPr lang="hr-HR" sz="2400" dirty="0" err="1" smtClean="0"/>
              <a:t>Round</a:t>
            </a:r>
            <a:r>
              <a:rPr lang="hr-HR" sz="2400" dirty="0" smtClean="0"/>
              <a:t> tables</a:t>
            </a:r>
          </a:p>
          <a:p>
            <a:r>
              <a:rPr lang="hr-HR" sz="2400" dirty="0" smtClean="0"/>
              <a:t>Discussions </a:t>
            </a:r>
            <a:r>
              <a:rPr lang="hr-HR" sz="2400" dirty="0" err="1" smtClean="0"/>
              <a:t>and</a:t>
            </a:r>
            <a:r>
              <a:rPr lang="hr-HR" sz="2400" dirty="0" smtClean="0"/>
              <a:t> </a:t>
            </a:r>
            <a:r>
              <a:rPr lang="hr-HR" sz="2400" dirty="0" err="1" smtClean="0"/>
              <a:t>presentations</a:t>
            </a:r>
            <a:endParaRPr lang="hr-HR" sz="2400" dirty="0" smtClean="0"/>
          </a:p>
        </p:txBody>
      </p:sp>
      <p:sp>
        <p:nvSpPr>
          <p:cNvPr id="4" name="Slide Number Placeholder 3"/>
          <p:cNvSpPr>
            <a:spLocks noGrp="1"/>
          </p:cNvSpPr>
          <p:nvPr>
            <p:ph type="sldNum" sz="quarter" idx="12"/>
          </p:nvPr>
        </p:nvSpPr>
        <p:spPr/>
        <p:txBody>
          <a:bodyPr/>
          <a:lstStyle/>
          <a:p>
            <a:fld id="{0937FAF9-EF2C-43FB-816C-443281D63C50}" type="slidenum">
              <a:rPr lang="en-GB" smtClean="0"/>
              <a:pPr/>
              <a:t>10</a:t>
            </a:fld>
            <a:endParaRPr lang="en-GB"/>
          </a:p>
        </p:txBody>
      </p:sp>
      <p:pic>
        <p:nvPicPr>
          <p:cNvPr id="5" name="Picture 4"/>
          <p:cNvPicPr>
            <a:picLocks noChangeAspect="1"/>
          </p:cNvPicPr>
          <p:nvPr/>
        </p:nvPicPr>
        <p:blipFill>
          <a:blip r:embed="rId3" cstate="print"/>
          <a:stretch>
            <a:fillRect/>
          </a:stretch>
        </p:blipFill>
        <p:spPr>
          <a:xfrm>
            <a:off x="6012160" y="1647825"/>
            <a:ext cx="2517866" cy="743776"/>
          </a:xfrm>
          <a:prstGeom prst="rect">
            <a:avLst/>
          </a:prstGeom>
        </p:spPr>
      </p:pic>
    </p:spTree>
    <p:extLst>
      <p:ext uri="{BB962C8B-B14F-4D97-AF65-F5344CB8AC3E}">
        <p14:creationId xmlns="" xmlns:p14="http://schemas.microsoft.com/office/powerpoint/2010/main" val="2081398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Triple helix – Quadruple helix</a:t>
            </a:r>
            <a:endParaRPr lang="en-GB"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37FAF9-EF2C-43FB-816C-443281D63C50}" type="slidenum">
              <a:rPr lang="en-GB" smtClean="0"/>
              <a:pPr/>
              <a:t>11</a:t>
            </a:fld>
            <a:endParaRPr lang="en-GB"/>
          </a:p>
        </p:txBody>
      </p:sp>
      <p:sp>
        <p:nvSpPr>
          <p:cNvPr id="6" name="TextBox 5"/>
          <p:cNvSpPr txBox="1"/>
          <p:nvPr/>
        </p:nvSpPr>
        <p:spPr>
          <a:xfrm>
            <a:off x="1259632" y="2132856"/>
            <a:ext cx="1728192" cy="369332"/>
          </a:xfrm>
          <a:prstGeom prst="rect">
            <a:avLst/>
          </a:prstGeom>
          <a:noFill/>
        </p:spPr>
        <p:txBody>
          <a:bodyPr wrap="square" rtlCol="0">
            <a:spAutoFit/>
          </a:bodyPr>
          <a:lstStyle/>
          <a:p>
            <a:r>
              <a:rPr lang="en-GB" dirty="0" smtClean="0"/>
              <a:t>Discussion</a:t>
            </a:r>
            <a:endParaRPr lang="en-GB" dirty="0"/>
          </a:p>
        </p:txBody>
      </p:sp>
      <p:sp>
        <p:nvSpPr>
          <p:cNvPr id="7" name="TextBox 6"/>
          <p:cNvSpPr txBox="1"/>
          <p:nvPr/>
        </p:nvSpPr>
        <p:spPr>
          <a:xfrm>
            <a:off x="1187624" y="3429000"/>
            <a:ext cx="1440160" cy="369332"/>
          </a:xfrm>
          <a:prstGeom prst="rect">
            <a:avLst/>
          </a:prstGeom>
          <a:noFill/>
        </p:spPr>
        <p:txBody>
          <a:bodyPr wrap="square" rtlCol="0">
            <a:spAutoFit/>
          </a:bodyPr>
          <a:lstStyle/>
          <a:p>
            <a:r>
              <a:rPr lang="en-GB" dirty="0" smtClean="0"/>
              <a:t>Information</a:t>
            </a:r>
            <a:endParaRPr lang="en-GB" dirty="0"/>
          </a:p>
        </p:txBody>
      </p:sp>
      <p:sp>
        <p:nvSpPr>
          <p:cNvPr id="8" name="TextBox 7"/>
          <p:cNvSpPr txBox="1"/>
          <p:nvPr/>
        </p:nvSpPr>
        <p:spPr>
          <a:xfrm>
            <a:off x="6588224" y="2348880"/>
            <a:ext cx="2016224" cy="369332"/>
          </a:xfrm>
          <a:prstGeom prst="rect">
            <a:avLst/>
          </a:prstGeom>
          <a:noFill/>
        </p:spPr>
        <p:txBody>
          <a:bodyPr wrap="square" rtlCol="0">
            <a:spAutoFit/>
          </a:bodyPr>
          <a:lstStyle/>
          <a:p>
            <a:r>
              <a:rPr lang="en-GB" dirty="0" smtClean="0"/>
              <a:t>Deliberation</a:t>
            </a:r>
            <a:endParaRPr lang="en-GB" dirty="0"/>
          </a:p>
        </p:txBody>
      </p:sp>
      <p:sp>
        <p:nvSpPr>
          <p:cNvPr id="9" name="TextBox 8"/>
          <p:cNvSpPr txBox="1"/>
          <p:nvPr/>
        </p:nvSpPr>
        <p:spPr>
          <a:xfrm>
            <a:off x="7092280" y="3717032"/>
            <a:ext cx="1368152" cy="369332"/>
          </a:xfrm>
          <a:prstGeom prst="rect">
            <a:avLst/>
          </a:prstGeom>
          <a:noFill/>
        </p:spPr>
        <p:txBody>
          <a:bodyPr wrap="square" rtlCol="0">
            <a:spAutoFit/>
          </a:bodyPr>
          <a:lstStyle/>
          <a:p>
            <a:r>
              <a:rPr lang="en-GB" dirty="0" smtClean="0"/>
              <a:t>Consultation</a:t>
            </a:r>
            <a:endParaRPr lang="en-GB" dirty="0"/>
          </a:p>
        </p:txBody>
      </p:sp>
      <p:sp>
        <p:nvSpPr>
          <p:cNvPr id="10" name="TextBox 9"/>
          <p:cNvSpPr txBox="1"/>
          <p:nvPr/>
        </p:nvSpPr>
        <p:spPr>
          <a:xfrm>
            <a:off x="2123728" y="5085184"/>
            <a:ext cx="1512168" cy="369332"/>
          </a:xfrm>
          <a:prstGeom prst="rect">
            <a:avLst/>
          </a:prstGeom>
          <a:noFill/>
        </p:spPr>
        <p:txBody>
          <a:bodyPr wrap="square" rtlCol="0">
            <a:spAutoFit/>
          </a:bodyPr>
          <a:lstStyle/>
          <a:p>
            <a:r>
              <a:rPr lang="en-GB" dirty="0" smtClean="0"/>
              <a:t>Participation</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Reaction to an urgent problem</a:t>
            </a:r>
            <a:br>
              <a:rPr lang="en-GB" dirty="0" smtClean="0"/>
            </a:br>
            <a:r>
              <a:rPr lang="en-GB" dirty="0" smtClean="0"/>
              <a:t>Curricular reform; education refor</a:t>
            </a:r>
            <a:r>
              <a:rPr lang="en-GB" dirty="0"/>
              <a:t>m</a:t>
            </a:r>
          </a:p>
        </p:txBody>
      </p:sp>
      <p:sp>
        <p:nvSpPr>
          <p:cNvPr id="3" name="Content Placeholder 2"/>
          <p:cNvSpPr>
            <a:spLocks noGrp="1"/>
          </p:cNvSpPr>
          <p:nvPr>
            <p:ph idx="1"/>
          </p:nvPr>
        </p:nvSpPr>
        <p:spPr/>
        <p:txBody>
          <a:bodyPr/>
          <a:lstStyle/>
          <a:p>
            <a:r>
              <a:rPr lang="en-GB" dirty="0" smtClean="0"/>
              <a:t>Large number of </a:t>
            </a:r>
            <a:r>
              <a:rPr lang="en-GB" dirty="0" smtClean="0">
                <a:solidFill>
                  <a:srgbClr val="00B0F0"/>
                </a:solidFill>
              </a:rPr>
              <a:t>potential users</a:t>
            </a:r>
          </a:p>
          <a:p>
            <a:r>
              <a:rPr lang="en-GB" dirty="0" smtClean="0"/>
              <a:t>Users from </a:t>
            </a:r>
            <a:r>
              <a:rPr lang="en-GB" dirty="0" smtClean="0">
                <a:solidFill>
                  <a:srgbClr val="7030A0"/>
                </a:solidFill>
              </a:rPr>
              <a:t>academia</a:t>
            </a:r>
            <a:r>
              <a:rPr lang="en-GB" dirty="0" smtClean="0"/>
              <a:t> and other walks of life</a:t>
            </a:r>
          </a:p>
          <a:p>
            <a:r>
              <a:rPr lang="en-GB" dirty="0" smtClean="0"/>
              <a:t>Common </a:t>
            </a:r>
            <a:r>
              <a:rPr lang="en-GB" dirty="0" smtClean="0">
                <a:solidFill>
                  <a:srgbClr val="92D050"/>
                </a:solidFill>
              </a:rPr>
              <a:t>goals</a:t>
            </a:r>
            <a:r>
              <a:rPr lang="en-GB" dirty="0" smtClean="0"/>
              <a:t> and </a:t>
            </a:r>
            <a:r>
              <a:rPr lang="en-GB" dirty="0" smtClean="0">
                <a:solidFill>
                  <a:srgbClr val="FF0000"/>
                </a:solidFill>
              </a:rPr>
              <a:t>interests</a:t>
            </a:r>
          </a:p>
          <a:p>
            <a:r>
              <a:rPr lang="en-GB" dirty="0" smtClean="0"/>
              <a:t>Lack of </a:t>
            </a:r>
            <a:r>
              <a:rPr lang="en-GB" dirty="0" smtClean="0">
                <a:solidFill>
                  <a:schemeClr val="tx2">
                    <a:lumMod val="60000"/>
                    <a:lumOff val="40000"/>
                  </a:schemeClr>
                </a:solidFill>
              </a:rPr>
              <a:t>political activism</a:t>
            </a:r>
          </a:p>
          <a:p>
            <a:r>
              <a:rPr lang="en-GB" dirty="0" smtClean="0"/>
              <a:t>High usage of </a:t>
            </a:r>
            <a:r>
              <a:rPr lang="en-GB" dirty="0" err="1" smtClean="0">
                <a:solidFill>
                  <a:schemeClr val="accent6">
                    <a:lumMod val="75000"/>
                  </a:schemeClr>
                </a:solidFill>
              </a:rPr>
              <a:t>smartphones</a:t>
            </a:r>
            <a:endParaRPr lang="en-GB" dirty="0" smtClean="0">
              <a:solidFill>
                <a:schemeClr val="accent6">
                  <a:lumMod val="75000"/>
                </a:schemeClr>
              </a:solidFill>
            </a:endParaRPr>
          </a:p>
          <a:p>
            <a:pPr>
              <a:buNone/>
            </a:pPr>
            <a:r>
              <a:rPr lang="hr-HR" dirty="0" smtClean="0"/>
              <a:t>		SOLUTION:</a:t>
            </a:r>
            <a:endParaRPr lang="en-GB" dirty="0"/>
          </a:p>
          <a:p>
            <a:pPr>
              <a:buNone/>
            </a:pPr>
            <a:r>
              <a:rPr lang="en-GB" b="1" dirty="0" smtClean="0">
                <a:solidFill>
                  <a:srgbClr val="FF0000"/>
                </a:solidFill>
              </a:rPr>
              <a:t>MOBILE APPLICATION</a:t>
            </a:r>
          </a:p>
          <a:p>
            <a:endParaRPr lang="en-GB" dirty="0"/>
          </a:p>
        </p:txBody>
      </p:sp>
      <p:sp>
        <p:nvSpPr>
          <p:cNvPr id="4" name="Slide Number Placeholder 3"/>
          <p:cNvSpPr>
            <a:spLocks noGrp="1"/>
          </p:cNvSpPr>
          <p:nvPr>
            <p:ph type="sldNum" sz="quarter" idx="12"/>
          </p:nvPr>
        </p:nvSpPr>
        <p:spPr/>
        <p:txBody>
          <a:bodyPr/>
          <a:lstStyle/>
          <a:p>
            <a:fld id="{0937FAF9-EF2C-43FB-816C-443281D63C50}" type="slidenum">
              <a:rPr lang="en-GB" smtClean="0"/>
              <a:pPr/>
              <a:t>12</a:t>
            </a:fld>
            <a:endParaRPr lang="en-GB"/>
          </a:p>
        </p:txBody>
      </p:sp>
      <p:pic>
        <p:nvPicPr>
          <p:cNvPr id="5122" name="Picture 2" descr="C:\Users\Hotel-Guest\AppData\Local\Microsoft\Windows\Temporary Internet Files\Content.IE5\MSSV7NXH\Students%20in%20Classroom%20clip%20art[1].gif"/>
          <p:cNvPicPr>
            <a:picLocks noChangeAspect="1" noChangeArrowheads="1"/>
          </p:cNvPicPr>
          <p:nvPr/>
        </p:nvPicPr>
        <p:blipFill>
          <a:blip r:embed="rId2" cstate="print"/>
          <a:srcRect/>
          <a:stretch>
            <a:fillRect/>
          </a:stretch>
        </p:blipFill>
        <p:spPr bwMode="auto">
          <a:xfrm>
            <a:off x="5724128" y="2924944"/>
            <a:ext cx="3048000" cy="3238500"/>
          </a:xfrm>
          <a:prstGeom prst="rect">
            <a:avLst/>
          </a:prstGeom>
          <a:noFill/>
        </p:spPr>
      </p:pic>
      <p:pic>
        <p:nvPicPr>
          <p:cNvPr id="5125" name="Picture 5" descr="C:\Users\Hotel-Guest\AppData\Local\Microsoft\Windows\Temporary Internet Files\Content.IE5\TEG96962\liftarn-Light-bulb-3[1].png"/>
          <p:cNvPicPr>
            <a:picLocks noChangeAspect="1" noChangeArrowheads="1"/>
          </p:cNvPicPr>
          <p:nvPr/>
        </p:nvPicPr>
        <p:blipFill>
          <a:blip r:embed="rId3" cstate="print"/>
          <a:srcRect/>
          <a:stretch>
            <a:fillRect/>
          </a:stretch>
        </p:blipFill>
        <p:spPr bwMode="auto">
          <a:xfrm>
            <a:off x="4355976" y="4077072"/>
            <a:ext cx="1584176" cy="23119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rgbClr val="7030A0"/>
                </a:solidFill>
              </a:rPr>
              <a:t>Kingdon</a:t>
            </a:r>
            <a:r>
              <a:rPr lang="en-GB" dirty="0" smtClean="0">
                <a:solidFill>
                  <a:srgbClr val="7030A0"/>
                </a:solidFill>
              </a:rPr>
              <a:t> – policy streams</a:t>
            </a:r>
            <a:endParaRPr lang="en-GB" dirty="0">
              <a:solidFill>
                <a:srgbClr val="7030A0"/>
              </a:solidFill>
            </a:endParaRPr>
          </a:p>
        </p:txBody>
      </p:sp>
      <p:sp>
        <p:nvSpPr>
          <p:cNvPr id="3" name="Content Placeholder 2"/>
          <p:cNvSpPr>
            <a:spLocks noGrp="1"/>
          </p:cNvSpPr>
          <p:nvPr>
            <p:ph idx="1"/>
          </p:nvPr>
        </p:nvSpPr>
        <p:spPr/>
        <p:txBody>
          <a:bodyPr/>
          <a:lstStyle/>
          <a:p>
            <a:r>
              <a:rPr lang="en-GB" dirty="0" smtClean="0"/>
              <a:t>Problems</a:t>
            </a:r>
          </a:p>
          <a:p>
            <a:r>
              <a:rPr lang="en-GB" dirty="0" smtClean="0"/>
              <a:t>Solutions</a:t>
            </a:r>
          </a:p>
          <a:p>
            <a:r>
              <a:rPr lang="en-GB" dirty="0" smtClean="0"/>
              <a:t>Political will</a:t>
            </a:r>
            <a:endParaRPr lang="en-GB" dirty="0"/>
          </a:p>
        </p:txBody>
      </p:sp>
      <p:sp>
        <p:nvSpPr>
          <p:cNvPr id="4" name="Slide Number Placeholder 3"/>
          <p:cNvSpPr>
            <a:spLocks noGrp="1"/>
          </p:cNvSpPr>
          <p:nvPr>
            <p:ph type="sldNum" sz="quarter" idx="12"/>
          </p:nvPr>
        </p:nvSpPr>
        <p:spPr/>
        <p:txBody>
          <a:bodyPr/>
          <a:lstStyle/>
          <a:p>
            <a:fld id="{0937FAF9-EF2C-43FB-816C-443281D63C50}" type="slidenum">
              <a:rPr lang="en-GB" smtClean="0"/>
              <a:pPr/>
              <a:t>13</a:t>
            </a:fld>
            <a:endParaRPr lang="en-GB"/>
          </a:p>
        </p:txBody>
      </p:sp>
      <p:sp>
        <p:nvSpPr>
          <p:cNvPr id="5" name="Down Arrow 4"/>
          <p:cNvSpPr/>
          <p:nvPr/>
        </p:nvSpPr>
        <p:spPr>
          <a:xfrm>
            <a:off x="5724128" y="177281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riped Right Arrow 5"/>
          <p:cNvSpPr/>
          <p:nvPr/>
        </p:nvSpPr>
        <p:spPr>
          <a:xfrm>
            <a:off x="4211960" y="2852936"/>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Up-Down Arrow 6"/>
          <p:cNvSpPr/>
          <p:nvPr/>
        </p:nvSpPr>
        <p:spPr>
          <a:xfrm>
            <a:off x="5220072" y="2204864"/>
            <a:ext cx="484632" cy="20882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U-Turn Arrow 7"/>
          <p:cNvSpPr/>
          <p:nvPr/>
        </p:nvSpPr>
        <p:spPr>
          <a:xfrm>
            <a:off x="3635896" y="1196752"/>
            <a:ext cx="4608512" cy="3528392"/>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Quad Arrow 8"/>
          <p:cNvSpPr/>
          <p:nvPr/>
        </p:nvSpPr>
        <p:spPr>
          <a:xfrm>
            <a:off x="5220072" y="2708920"/>
            <a:ext cx="1216152" cy="121615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ame 9"/>
          <p:cNvSpPr/>
          <p:nvPr/>
        </p:nvSpPr>
        <p:spPr>
          <a:xfrm>
            <a:off x="1115616" y="4509120"/>
            <a:ext cx="1872208" cy="187220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Frame 10"/>
          <p:cNvSpPr/>
          <p:nvPr/>
        </p:nvSpPr>
        <p:spPr>
          <a:xfrm>
            <a:off x="611560" y="4005064"/>
            <a:ext cx="1944216" cy="1728192"/>
          </a:xfrm>
          <a:prstGeom prst="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Frame 11"/>
          <p:cNvSpPr/>
          <p:nvPr/>
        </p:nvSpPr>
        <p:spPr>
          <a:xfrm>
            <a:off x="1475656" y="3645024"/>
            <a:ext cx="2016224" cy="1584176"/>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13" name="Heart 12"/>
          <p:cNvSpPr/>
          <p:nvPr/>
        </p:nvSpPr>
        <p:spPr>
          <a:xfrm>
            <a:off x="1835696" y="4653136"/>
            <a:ext cx="360040" cy="33833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pic>
        <p:nvPicPr>
          <p:cNvPr id="6146" name="Picture 2" descr="C:\Users\Hotel-Guest\AppData\Local\Microsoft\Windows\Temporary Internet Files\Content.IE5\YAQ8WQFA\1346170968[1].png"/>
          <p:cNvPicPr>
            <a:picLocks noChangeAspect="1" noChangeArrowheads="1"/>
          </p:cNvPicPr>
          <p:nvPr/>
        </p:nvPicPr>
        <p:blipFill>
          <a:blip r:embed="rId2" cstate="print"/>
          <a:srcRect/>
          <a:stretch>
            <a:fillRect/>
          </a:stretch>
        </p:blipFill>
        <p:spPr bwMode="auto">
          <a:xfrm>
            <a:off x="755576" y="1412776"/>
            <a:ext cx="7056784" cy="525658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Our solution</a:t>
            </a:r>
            <a:r>
              <a:rPr lang="hr-HR" dirty="0" smtClean="0"/>
              <a:t> </a:t>
            </a:r>
            <a:br>
              <a:rPr lang="hr-HR" dirty="0" smtClean="0"/>
            </a:br>
            <a:r>
              <a:rPr lang="hr-HR" dirty="0" smtClean="0"/>
              <a:t>European mobile &amp; web based forum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Weighted </a:t>
            </a:r>
            <a:r>
              <a:rPr lang="en-GB" dirty="0" err="1" smtClean="0"/>
              <a:t>multicriteria</a:t>
            </a:r>
            <a:r>
              <a:rPr lang="en-GB" dirty="0" smtClean="0"/>
              <a:t> voting on answers</a:t>
            </a:r>
          </a:p>
          <a:p>
            <a:r>
              <a:rPr lang="en-GB" dirty="0" smtClean="0"/>
              <a:t>Rating participants; ability to reply</a:t>
            </a:r>
            <a:r>
              <a:rPr lang="hr-HR" dirty="0" smtClean="0"/>
              <a:t> in real time</a:t>
            </a:r>
            <a:endParaRPr lang="en-GB" dirty="0" smtClean="0"/>
          </a:p>
          <a:p>
            <a:r>
              <a:rPr lang="en-GB" dirty="0" smtClean="0"/>
              <a:t>Real time</a:t>
            </a:r>
            <a:r>
              <a:rPr lang="hr-HR" dirty="0" smtClean="0"/>
              <a:t> - </a:t>
            </a:r>
            <a:r>
              <a:rPr lang="en-GB" dirty="0" smtClean="0"/>
              <a:t>fast and efficient</a:t>
            </a:r>
          </a:p>
          <a:p>
            <a:r>
              <a:rPr lang="en-GB" dirty="0" smtClean="0"/>
              <a:t>Mobile app</a:t>
            </a:r>
            <a:r>
              <a:rPr lang="hr-HR" dirty="0" smtClean="0"/>
              <a:t>lication</a:t>
            </a:r>
            <a:r>
              <a:rPr lang="en-GB" dirty="0" smtClean="0"/>
              <a:t> easy to use</a:t>
            </a:r>
          </a:p>
          <a:p>
            <a:r>
              <a:rPr lang="en-GB" dirty="0" smtClean="0"/>
              <a:t>Ability to get feedback</a:t>
            </a:r>
            <a:r>
              <a:rPr lang="hr-HR" dirty="0" smtClean="0"/>
              <a:t> and info</a:t>
            </a:r>
            <a:endParaRPr lang="en-GB" dirty="0" smtClean="0"/>
          </a:p>
          <a:p>
            <a:r>
              <a:rPr lang="en-GB" dirty="0" smtClean="0"/>
              <a:t>Proposed </a:t>
            </a:r>
            <a:r>
              <a:rPr lang="hr-HR" dirty="0" smtClean="0"/>
              <a:t>expert literature, links</a:t>
            </a:r>
            <a:endParaRPr lang="en-GB" dirty="0" smtClean="0"/>
          </a:p>
          <a:p>
            <a:r>
              <a:rPr lang="en-GB" dirty="0" smtClean="0"/>
              <a:t>Advice on how to argue</a:t>
            </a:r>
            <a:r>
              <a:rPr lang="hr-HR" dirty="0" smtClean="0"/>
              <a:t> better</a:t>
            </a:r>
          </a:p>
          <a:p>
            <a:r>
              <a:rPr lang="hr-HR" dirty="0" smtClean="0"/>
              <a:t>“modern crossover between </a:t>
            </a:r>
          </a:p>
          <a:p>
            <a:pPr>
              <a:buNone/>
            </a:pPr>
            <a:r>
              <a:rPr lang="hr-HR" dirty="0" smtClean="0"/>
              <a:t>Facebook, vBulletin, Linkedin...”</a:t>
            </a:r>
            <a:endParaRPr lang="en-GB" dirty="0" smtClean="0"/>
          </a:p>
        </p:txBody>
      </p:sp>
      <p:sp>
        <p:nvSpPr>
          <p:cNvPr id="4" name="Slide Number Placeholder 3"/>
          <p:cNvSpPr>
            <a:spLocks noGrp="1"/>
          </p:cNvSpPr>
          <p:nvPr>
            <p:ph type="sldNum" sz="quarter" idx="12"/>
          </p:nvPr>
        </p:nvSpPr>
        <p:spPr/>
        <p:txBody>
          <a:bodyPr/>
          <a:lstStyle/>
          <a:p>
            <a:fld id="{0937FAF9-EF2C-43FB-816C-443281D63C50}" type="slidenum">
              <a:rPr lang="en-GB" smtClean="0"/>
              <a:pPr/>
              <a:t>14</a:t>
            </a:fld>
            <a:endParaRPr lang="en-GB"/>
          </a:p>
        </p:txBody>
      </p:sp>
      <p:pic>
        <p:nvPicPr>
          <p:cNvPr id="7170" name="Picture 2" descr="C:\Users\Hotel-Guest\AppData\Local\Microsoft\Windows\Temporary Internet Files\Content.IE5\JJPOLJKO\stock-vector-blue-question-mark-in-shining-light-floating-out-of-a-corrugated-cardboard-box-labeled-global-132900455[1].jpg"/>
          <p:cNvPicPr>
            <a:picLocks noChangeAspect="1" noChangeArrowheads="1"/>
          </p:cNvPicPr>
          <p:nvPr/>
        </p:nvPicPr>
        <p:blipFill>
          <a:blip r:embed="rId2" cstate="print"/>
          <a:srcRect/>
          <a:stretch>
            <a:fillRect/>
          </a:stretch>
        </p:blipFill>
        <p:spPr bwMode="auto">
          <a:xfrm>
            <a:off x="5796136" y="2780928"/>
            <a:ext cx="3036912" cy="30369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AppData\Local\Microsoft\Windows\Temporary Internet Files\Content.IE5\3FRUM84K\10867119085_4b350d30fb_z[1].jpg"/>
          <p:cNvPicPr>
            <a:picLocks noChangeAspect="1" noChangeArrowheads="1"/>
          </p:cNvPicPr>
          <p:nvPr/>
        </p:nvPicPr>
        <p:blipFill>
          <a:blip r:embed="rId2" cstate="print"/>
          <a:srcRect/>
          <a:stretch>
            <a:fillRect/>
          </a:stretch>
        </p:blipFill>
        <p:spPr bwMode="auto">
          <a:xfrm>
            <a:off x="883664" y="0"/>
            <a:ext cx="7376672" cy="6858000"/>
          </a:xfrm>
          <a:prstGeom prst="rect">
            <a:avLst/>
          </a:prstGeom>
          <a:noFill/>
        </p:spPr>
      </p:pic>
      <p:sp>
        <p:nvSpPr>
          <p:cNvPr id="2" name="Title 1"/>
          <p:cNvSpPr>
            <a:spLocks noGrp="1"/>
          </p:cNvSpPr>
          <p:nvPr>
            <p:ph type="title"/>
          </p:nvPr>
        </p:nvSpPr>
        <p:spPr/>
        <p:txBody>
          <a:bodyPr/>
          <a:lstStyle/>
          <a:p>
            <a:r>
              <a:rPr lang="hr-HR" dirty="0" smtClean="0"/>
              <a:t>Where it might be useful</a:t>
            </a:r>
            <a:endParaRPr lang="hr-HR" dirty="0"/>
          </a:p>
        </p:txBody>
      </p:sp>
      <p:sp>
        <p:nvSpPr>
          <p:cNvPr id="3" name="Content Placeholder 2"/>
          <p:cNvSpPr>
            <a:spLocks noGrp="1"/>
          </p:cNvSpPr>
          <p:nvPr>
            <p:ph idx="1"/>
          </p:nvPr>
        </p:nvSpPr>
        <p:spPr/>
        <p:txBody>
          <a:bodyPr>
            <a:normAutofit fontScale="85000" lnSpcReduction="20000"/>
          </a:bodyPr>
          <a:lstStyle/>
          <a:p>
            <a:r>
              <a:rPr lang="hr-HR" dirty="0" smtClean="0"/>
              <a:t>It is difficult to connect employers and academia in order to determine specific skills that employees should possess in order to get employed</a:t>
            </a:r>
          </a:p>
          <a:p>
            <a:r>
              <a:rPr lang="hr-HR" dirty="0" smtClean="0"/>
              <a:t>Potential employees (e.g. students) are not used to non-linear thinking, in order to be employable</a:t>
            </a:r>
          </a:p>
          <a:p>
            <a:r>
              <a:rPr lang="hr-HR" dirty="0" smtClean="0"/>
              <a:t>Although there already exist employment portals, such as posao.hr or moj-posao.net, they are static, and it is known that employers nowadays like to check Facebook accounts of potential employees in order to assess them, as well as linkedin and other profiles they find useful; therefore, it is an opportunity for potential employees to present their skills</a:t>
            </a:r>
            <a:endParaRPr lang="hr-HR" dirty="0"/>
          </a:p>
        </p:txBody>
      </p:sp>
      <p:sp>
        <p:nvSpPr>
          <p:cNvPr id="4" name="Slide Number Placeholder 3"/>
          <p:cNvSpPr>
            <a:spLocks noGrp="1"/>
          </p:cNvSpPr>
          <p:nvPr>
            <p:ph type="sldNum" sz="quarter" idx="12"/>
          </p:nvPr>
        </p:nvSpPr>
        <p:spPr/>
        <p:txBody>
          <a:bodyPr/>
          <a:lstStyle/>
          <a:p>
            <a:fld id="{0937FAF9-EF2C-43FB-816C-443281D63C50}" type="slidenum">
              <a:rPr lang="en-GB" smtClean="0"/>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Prospective customers</a:t>
            </a:r>
            <a:endParaRPr lang="hr-HR" dirty="0"/>
          </a:p>
        </p:txBody>
      </p:sp>
      <p:sp>
        <p:nvSpPr>
          <p:cNvPr id="4" name="Slide Number Placeholder 3"/>
          <p:cNvSpPr>
            <a:spLocks noGrp="1"/>
          </p:cNvSpPr>
          <p:nvPr>
            <p:ph type="sldNum" sz="quarter" idx="12"/>
          </p:nvPr>
        </p:nvSpPr>
        <p:spPr/>
        <p:txBody>
          <a:bodyPr/>
          <a:lstStyle/>
          <a:p>
            <a:fld id="{0937FAF9-EF2C-43FB-816C-443281D63C50}" type="slidenum">
              <a:rPr lang="en-GB" smtClean="0"/>
              <a:pPr/>
              <a:t>16</a:t>
            </a:fld>
            <a:endParaRPr lang="en-GB"/>
          </a:p>
        </p:txBody>
      </p:sp>
      <p:graphicFrame>
        <p:nvGraphicFramePr>
          <p:cNvPr id="7" name="Table 6"/>
          <p:cNvGraphicFramePr>
            <a:graphicFrameLocks noGrp="1"/>
          </p:cNvGraphicFramePr>
          <p:nvPr/>
        </p:nvGraphicFramePr>
        <p:xfrm>
          <a:off x="1187624" y="1397000"/>
          <a:ext cx="7128792" cy="4545568"/>
        </p:xfrm>
        <a:graphic>
          <a:graphicData uri="http://schemas.openxmlformats.org/drawingml/2006/table">
            <a:tbl>
              <a:tblPr firstRow="1" bandRow="1">
                <a:tableStyleId>{5C22544A-7EE6-4342-B048-85BDC9FD1C3A}</a:tableStyleId>
              </a:tblPr>
              <a:tblGrid>
                <a:gridCol w="1782198"/>
                <a:gridCol w="1782198"/>
                <a:gridCol w="1782198"/>
                <a:gridCol w="1782198"/>
              </a:tblGrid>
              <a:tr h="1084064">
                <a:tc>
                  <a:txBody>
                    <a:bodyPr/>
                    <a:lstStyle/>
                    <a:p>
                      <a:endParaRPr lang="hr-HR" dirty="0"/>
                    </a:p>
                  </a:txBody>
                  <a:tcPr/>
                </a:tc>
                <a:tc>
                  <a:txBody>
                    <a:bodyPr/>
                    <a:lstStyle/>
                    <a:p>
                      <a:r>
                        <a:rPr lang="hr-HR" dirty="0" smtClean="0"/>
                        <a:t>General population</a:t>
                      </a:r>
                      <a:r>
                        <a:rPr lang="hr-HR" baseline="0" dirty="0" smtClean="0"/>
                        <a:t> (e.g. students)</a:t>
                      </a:r>
                      <a:endParaRPr lang="hr-HR" dirty="0"/>
                    </a:p>
                  </a:txBody>
                  <a:tcPr/>
                </a:tc>
                <a:tc>
                  <a:txBody>
                    <a:bodyPr/>
                    <a:lstStyle/>
                    <a:p>
                      <a:r>
                        <a:rPr lang="hr-HR" dirty="0" smtClean="0"/>
                        <a:t>Academia</a:t>
                      </a:r>
                    </a:p>
                    <a:p>
                      <a:r>
                        <a:rPr lang="hr-HR" dirty="0" smtClean="0"/>
                        <a:t>Specialists</a:t>
                      </a:r>
                    </a:p>
                    <a:p>
                      <a:r>
                        <a:rPr lang="hr-HR" dirty="0" smtClean="0"/>
                        <a:t>Educators</a:t>
                      </a:r>
                    </a:p>
                    <a:p>
                      <a:r>
                        <a:rPr lang="hr-HR" dirty="0" smtClean="0"/>
                        <a:t>Small business</a:t>
                      </a:r>
                    </a:p>
                  </a:txBody>
                  <a:tcPr/>
                </a:tc>
                <a:tc>
                  <a:txBody>
                    <a:bodyPr/>
                    <a:lstStyle/>
                    <a:p>
                      <a:r>
                        <a:rPr lang="hr-HR" dirty="0" smtClean="0"/>
                        <a:t>Public</a:t>
                      </a:r>
                    </a:p>
                    <a:p>
                      <a:r>
                        <a:rPr lang="hr-HR" dirty="0" smtClean="0"/>
                        <a:t>Administration</a:t>
                      </a:r>
                      <a:endParaRPr lang="hr-HR" dirty="0"/>
                    </a:p>
                  </a:txBody>
                  <a:tcPr/>
                </a:tc>
              </a:tr>
              <a:tr h="1084064">
                <a:tc>
                  <a:txBody>
                    <a:bodyPr/>
                    <a:lstStyle/>
                    <a:p>
                      <a:endParaRPr lang="hr-HR" dirty="0" smtClean="0"/>
                    </a:p>
                    <a:p>
                      <a:r>
                        <a:rPr lang="hr-HR" dirty="0" smtClean="0"/>
                        <a:t>CORPORATE</a:t>
                      </a:r>
                    </a:p>
                    <a:p>
                      <a:r>
                        <a:rPr lang="hr-HR" dirty="0" smtClean="0"/>
                        <a:t>BUSINESS</a:t>
                      </a:r>
                      <a:endParaRPr lang="hr-HR" dirty="0"/>
                    </a:p>
                  </a:txBody>
                  <a:tcPr/>
                </a:tc>
                <a:tc>
                  <a:txBody>
                    <a:bodyPr/>
                    <a:lstStyle/>
                    <a:p>
                      <a:r>
                        <a:rPr lang="hr-HR" dirty="0" smtClean="0"/>
                        <a:t>B2C</a:t>
                      </a:r>
                      <a:r>
                        <a:rPr lang="hr-HR" baseline="0" dirty="0" smtClean="0"/>
                        <a:t> </a:t>
                      </a:r>
                    </a:p>
                    <a:p>
                      <a:r>
                        <a:rPr lang="hr-HR" baseline="0" dirty="0" smtClean="0"/>
                        <a:t>Marketing research, etc.</a:t>
                      </a:r>
                      <a:endParaRPr lang="hr-HR" dirty="0"/>
                    </a:p>
                  </a:txBody>
                  <a:tcPr/>
                </a:tc>
                <a:tc>
                  <a:txBody>
                    <a:bodyPr/>
                    <a:lstStyle/>
                    <a:p>
                      <a:r>
                        <a:rPr lang="hr-HR" dirty="0" smtClean="0"/>
                        <a:t>B2B</a:t>
                      </a:r>
                    </a:p>
                    <a:p>
                      <a:r>
                        <a:rPr lang="hr-HR" dirty="0" smtClean="0"/>
                        <a:t>Employee</a:t>
                      </a:r>
                      <a:r>
                        <a:rPr lang="hr-HR" baseline="0" dirty="0" smtClean="0"/>
                        <a:t>  and partner selection</a:t>
                      </a:r>
                      <a:endParaRPr lang="hr-HR" dirty="0" smtClean="0"/>
                    </a:p>
                  </a:txBody>
                  <a:tcPr/>
                </a:tc>
                <a:tc>
                  <a:txBody>
                    <a:bodyPr/>
                    <a:lstStyle/>
                    <a:p>
                      <a:r>
                        <a:rPr lang="hr-HR" dirty="0" smtClean="0"/>
                        <a:t>B2G</a:t>
                      </a:r>
                    </a:p>
                    <a:p>
                      <a:r>
                        <a:rPr lang="hr-HR" dirty="0" smtClean="0"/>
                        <a:t>Education reform</a:t>
                      </a:r>
                      <a:endParaRPr lang="hr-HR" dirty="0"/>
                    </a:p>
                  </a:txBody>
                  <a:tcPr/>
                </a:tc>
              </a:tr>
              <a:tr h="1084064">
                <a:tc>
                  <a:txBody>
                    <a:bodyPr/>
                    <a:lstStyle/>
                    <a:p>
                      <a:endParaRPr lang="hr-HR" dirty="0" smtClean="0"/>
                    </a:p>
                    <a:p>
                      <a:r>
                        <a:rPr lang="hr-HR" dirty="0" smtClean="0"/>
                        <a:t>GOVERNMENT</a:t>
                      </a:r>
                    </a:p>
                  </a:txBody>
                  <a:tcPr/>
                </a:tc>
                <a:tc>
                  <a:txBody>
                    <a:bodyPr/>
                    <a:lstStyle/>
                    <a:p>
                      <a:r>
                        <a:rPr lang="hr-HR" dirty="0" smtClean="0"/>
                        <a:t>G2C</a:t>
                      </a:r>
                    </a:p>
                    <a:p>
                      <a:r>
                        <a:rPr lang="hr-HR" dirty="0" smtClean="0"/>
                        <a:t>Policy making</a:t>
                      </a:r>
                      <a:endParaRPr lang="hr-HR" dirty="0"/>
                    </a:p>
                  </a:txBody>
                  <a:tcPr/>
                </a:tc>
                <a:tc>
                  <a:txBody>
                    <a:bodyPr/>
                    <a:lstStyle/>
                    <a:p>
                      <a:r>
                        <a:rPr lang="hr-HR" dirty="0" smtClean="0"/>
                        <a:t>G2B</a:t>
                      </a:r>
                    </a:p>
                    <a:p>
                      <a:r>
                        <a:rPr lang="hr-HR" dirty="0" smtClean="0"/>
                        <a:t>External consultant</a:t>
                      </a:r>
                      <a:r>
                        <a:rPr lang="hr-HR" baseline="0" dirty="0" smtClean="0"/>
                        <a:t> pool</a:t>
                      </a:r>
                      <a:endParaRPr lang="hr-HR" dirty="0"/>
                    </a:p>
                  </a:txBody>
                  <a:tcPr/>
                </a:tc>
                <a:tc>
                  <a:txBody>
                    <a:bodyPr/>
                    <a:lstStyle/>
                    <a:p>
                      <a:r>
                        <a:rPr lang="hr-HR" dirty="0" smtClean="0"/>
                        <a:t>G2G</a:t>
                      </a:r>
                    </a:p>
                    <a:p>
                      <a:r>
                        <a:rPr lang="hr-HR" dirty="0" smtClean="0"/>
                        <a:t>Civil</a:t>
                      </a:r>
                      <a:r>
                        <a:rPr lang="hr-HR" baseline="0" dirty="0" smtClean="0"/>
                        <a:t> servant evaluation</a:t>
                      </a:r>
                      <a:endParaRPr lang="hr-HR" dirty="0"/>
                    </a:p>
                  </a:txBody>
                  <a:tcPr/>
                </a:tc>
              </a:tr>
              <a:tr h="1084064">
                <a:tc>
                  <a:txBody>
                    <a:bodyPr/>
                    <a:lstStyle/>
                    <a:p>
                      <a:endParaRPr lang="hr-HR" dirty="0" smtClean="0"/>
                    </a:p>
                    <a:p>
                      <a:r>
                        <a:rPr lang="hr-HR" dirty="0" smtClean="0"/>
                        <a:t> NGOs</a:t>
                      </a:r>
                    </a:p>
                    <a:p>
                      <a:r>
                        <a:rPr lang="hr-HR" dirty="0" smtClean="0"/>
                        <a:t>CITIZENS</a:t>
                      </a:r>
                      <a:endParaRPr lang="hr-HR" dirty="0"/>
                    </a:p>
                  </a:txBody>
                  <a:tcPr/>
                </a:tc>
                <a:tc>
                  <a:txBody>
                    <a:bodyPr/>
                    <a:lstStyle/>
                    <a:p>
                      <a:r>
                        <a:rPr lang="hr-HR" dirty="0" smtClean="0"/>
                        <a:t>C2C</a:t>
                      </a:r>
                    </a:p>
                    <a:p>
                      <a:r>
                        <a:rPr lang="hr-HR" dirty="0" smtClean="0"/>
                        <a:t>Awareness campains</a:t>
                      </a:r>
                    </a:p>
                  </a:txBody>
                  <a:tcPr/>
                </a:tc>
                <a:tc>
                  <a:txBody>
                    <a:bodyPr/>
                    <a:lstStyle/>
                    <a:p>
                      <a:r>
                        <a:rPr lang="hr-HR" dirty="0" smtClean="0"/>
                        <a:t>C2B</a:t>
                      </a:r>
                    </a:p>
                    <a:p>
                      <a:r>
                        <a:rPr lang="hr-HR" dirty="0" smtClean="0"/>
                        <a:t>Social</a:t>
                      </a:r>
                      <a:r>
                        <a:rPr lang="hr-HR" baseline="0" dirty="0" smtClean="0"/>
                        <a:t> responsibility and advocacy</a:t>
                      </a:r>
                      <a:endParaRPr lang="hr-HR" dirty="0"/>
                    </a:p>
                  </a:txBody>
                  <a:tcPr/>
                </a:tc>
                <a:tc>
                  <a:txBody>
                    <a:bodyPr/>
                    <a:lstStyle/>
                    <a:p>
                      <a:r>
                        <a:rPr lang="hr-HR" dirty="0" smtClean="0"/>
                        <a:t>C2G</a:t>
                      </a:r>
                    </a:p>
                    <a:p>
                      <a:r>
                        <a:rPr lang="hr-HR" dirty="0" smtClean="0"/>
                        <a:t>Fundraising</a:t>
                      </a:r>
                    </a:p>
                    <a:p>
                      <a:r>
                        <a:rPr lang="hr-HR" dirty="0" smtClean="0"/>
                        <a:t>Advocacy</a:t>
                      </a:r>
                      <a:endParaRPr lang="hr-HR"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1"/>
          <a:ext cx="8229600" cy="4493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37FAF9-EF2C-43FB-816C-443281D63C50}" type="slidenum">
              <a:rPr lang="en-GB" smtClean="0"/>
              <a:pPr/>
              <a:t>17</a:t>
            </a:fld>
            <a:endParaRPr lang="en-GB"/>
          </a:p>
        </p:txBody>
      </p:sp>
      <p:sp>
        <p:nvSpPr>
          <p:cNvPr id="6" name="Left Arrow 5"/>
          <p:cNvSpPr/>
          <p:nvPr/>
        </p:nvSpPr>
        <p:spPr>
          <a:xfrm>
            <a:off x="4067944" y="494116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Down Arrow 6"/>
          <p:cNvSpPr/>
          <p:nvPr/>
        </p:nvSpPr>
        <p:spPr>
          <a:xfrm>
            <a:off x="4355976" y="2780928"/>
            <a:ext cx="484632" cy="618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xtBox 8"/>
          <p:cNvSpPr txBox="1"/>
          <p:nvPr/>
        </p:nvSpPr>
        <p:spPr>
          <a:xfrm>
            <a:off x="3923928" y="6237312"/>
            <a:ext cx="1800200" cy="369332"/>
          </a:xfrm>
          <a:prstGeom prst="rect">
            <a:avLst/>
          </a:prstGeom>
          <a:noFill/>
        </p:spPr>
        <p:txBody>
          <a:bodyPr wrap="square" rtlCol="0">
            <a:spAutoFit/>
          </a:bodyPr>
          <a:lstStyle/>
          <a:p>
            <a:r>
              <a:rPr lang="hr-HR" dirty="0" smtClean="0"/>
              <a:t>DEMAND SKILLS</a:t>
            </a:r>
            <a:endParaRPr lang="hr-HR" dirty="0"/>
          </a:p>
        </p:txBody>
      </p:sp>
      <p:graphicFrame>
        <p:nvGraphicFramePr>
          <p:cNvPr id="10" name="Diagram 9"/>
          <p:cNvGraphicFramePr/>
          <p:nvPr/>
        </p:nvGraphicFramePr>
        <p:xfrm>
          <a:off x="251520" y="260648"/>
          <a:ext cx="8712968" cy="65973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6876256" y="3284984"/>
            <a:ext cx="1728192" cy="369332"/>
          </a:xfrm>
          <a:prstGeom prst="rect">
            <a:avLst/>
          </a:prstGeom>
          <a:noFill/>
        </p:spPr>
        <p:txBody>
          <a:bodyPr wrap="square" rtlCol="0">
            <a:spAutoFit/>
          </a:bodyPr>
          <a:lstStyle/>
          <a:p>
            <a:r>
              <a:rPr lang="hr-HR" dirty="0" smtClean="0"/>
              <a:t>DEMAND: JOBS</a:t>
            </a:r>
            <a:endParaRPr lang="hr-HR" dirty="0"/>
          </a:p>
        </p:txBody>
      </p:sp>
      <p:sp>
        <p:nvSpPr>
          <p:cNvPr id="12" name="TextBox 11"/>
          <p:cNvSpPr txBox="1"/>
          <p:nvPr/>
        </p:nvSpPr>
        <p:spPr>
          <a:xfrm>
            <a:off x="827584" y="3212976"/>
            <a:ext cx="1800200" cy="646331"/>
          </a:xfrm>
          <a:prstGeom prst="rect">
            <a:avLst/>
          </a:prstGeom>
          <a:noFill/>
        </p:spPr>
        <p:txBody>
          <a:bodyPr wrap="square" rtlCol="0">
            <a:spAutoFit/>
          </a:bodyPr>
          <a:lstStyle/>
          <a:p>
            <a:r>
              <a:rPr lang="hr-HR" dirty="0" smtClean="0"/>
              <a:t>DEMAND:</a:t>
            </a:r>
          </a:p>
          <a:p>
            <a:r>
              <a:rPr lang="hr-HR" dirty="0" smtClean="0"/>
              <a:t>QUALITY OF LIFE</a:t>
            </a:r>
            <a:endParaRPr lang="hr-HR" dirty="0"/>
          </a:p>
        </p:txBody>
      </p:sp>
      <p:sp>
        <p:nvSpPr>
          <p:cNvPr id="13" name="TextBox 12"/>
          <p:cNvSpPr txBox="1"/>
          <p:nvPr/>
        </p:nvSpPr>
        <p:spPr>
          <a:xfrm>
            <a:off x="899592" y="620688"/>
            <a:ext cx="1512168" cy="2031325"/>
          </a:xfrm>
          <a:prstGeom prst="rect">
            <a:avLst/>
          </a:prstGeom>
          <a:noFill/>
        </p:spPr>
        <p:txBody>
          <a:bodyPr wrap="square" rtlCol="0">
            <a:spAutoFit/>
          </a:bodyPr>
          <a:lstStyle/>
          <a:p>
            <a:r>
              <a:rPr lang="hr-HR" b="1" dirty="0" smtClean="0"/>
              <a:t>BUSINESS MODEL</a:t>
            </a:r>
          </a:p>
          <a:p>
            <a:endParaRPr lang="hr-HR" dirty="0" smtClean="0"/>
          </a:p>
          <a:p>
            <a:r>
              <a:rPr lang="hr-HR" dirty="0" smtClean="0"/>
              <a:t>CREATING  A NEW TYPE OF</a:t>
            </a:r>
          </a:p>
          <a:p>
            <a:r>
              <a:rPr lang="hr-HR" dirty="0" smtClean="0"/>
              <a:t>SOCIAL DYNAMICS</a:t>
            </a:r>
          </a:p>
        </p:txBody>
      </p:sp>
      <p:sp>
        <p:nvSpPr>
          <p:cNvPr id="14" name="TextBox 13"/>
          <p:cNvSpPr txBox="1"/>
          <p:nvPr/>
        </p:nvSpPr>
        <p:spPr>
          <a:xfrm>
            <a:off x="6372200" y="1340768"/>
            <a:ext cx="2520280" cy="1477328"/>
          </a:xfrm>
          <a:prstGeom prst="rect">
            <a:avLst/>
          </a:prstGeom>
          <a:noFill/>
        </p:spPr>
        <p:txBody>
          <a:bodyPr wrap="square" rtlCol="0">
            <a:spAutoFit/>
          </a:bodyPr>
          <a:lstStyle/>
          <a:p>
            <a:r>
              <a:rPr lang="hr-HR" dirty="0" smtClean="0"/>
              <a:t>“ALTERNATING” INSTEAD OF “TOP-DOWN” OR UNIDIRECTIONAL POLICY MAKING IN “BIPOLAR” SOCIETY</a:t>
            </a:r>
            <a:endParaRPr lang="hr-H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Progressive development - matching</a:t>
            </a:r>
            <a:endParaRPr lang="hr-HR" dirty="0"/>
          </a:p>
        </p:txBody>
      </p:sp>
      <p:sp>
        <p:nvSpPr>
          <p:cNvPr id="4" name="Slide Number Placeholder 3"/>
          <p:cNvSpPr>
            <a:spLocks noGrp="1"/>
          </p:cNvSpPr>
          <p:nvPr>
            <p:ph type="sldNum" sz="quarter" idx="12"/>
          </p:nvPr>
        </p:nvSpPr>
        <p:spPr/>
        <p:txBody>
          <a:bodyPr/>
          <a:lstStyle/>
          <a:p>
            <a:fld id="{0937FAF9-EF2C-43FB-816C-443281D63C50}" type="slidenum">
              <a:rPr lang="en-GB" smtClean="0"/>
              <a:pPr/>
              <a:t>18</a:t>
            </a:fld>
            <a:endParaRPr lang="en-GB"/>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otel-Guest\AppData\Local\Microsoft\Windows\Temporary Internet Files\Content.IE5\MSSV7NXH\trafficlight[1].png"/>
          <p:cNvPicPr>
            <a:picLocks noChangeAspect="1" noChangeArrowheads="1"/>
          </p:cNvPicPr>
          <p:nvPr/>
        </p:nvPicPr>
        <p:blipFill>
          <a:blip r:embed="rId2" cstate="print"/>
          <a:srcRect/>
          <a:stretch>
            <a:fillRect/>
          </a:stretch>
        </p:blipFill>
        <p:spPr bwMode="auto">
          <a:xfrm>
            <a:off x="2699792" y="2420888"/>
            <a:ext cx="5940152" cy="3769044"/>
          </a:xfrm>
          <a:prstGeom prst="rect">
            <a:avLst/>
          </a:prstGeom>
          <a:noFill/>
        </p:spPr>
      </p:pic>
      <p:sp>
        <p:nvSpPr>
          <p:cNvPr id="2" name="Title 1"/>
          <p:cNvSpPr>
            <a:spLocks noGrp="1"/>
          </p:cNvSpPr>
          <p:nvPr>
            <p:ph type="title"/>
          </p:nvPr>
        </p:nvSpPr>
        <p:spPr/>
        <p:txBody>
          <a:bodyPr/>
          <a:lstStyle/>
          <a:p>
            <a:r>
              <a:rPr lang="en-GB" dirty="0" smtClean="0">
                <a:solidFill>
                  <a:srgbClr val="00B050"/>
                </a:solidFill>
              </a:rPr>
              <a:t>Financial sustainability</a:t>
            </a:r>
            <a:endParaRPr lang="en-GB" dirty="0">
              <a:solidFill>
                <a:srgbClr val="00B050"/>
              </a:solidFill>
            </a:endParaRPr>
          </a:p>
        </p:txBody>
      </p:sp>
      <p:sp>
        <p:nvSpPr>
          <p:cNvPr id="3" name="Content Placeholder 2"/>
          <p:cNvSpPr>
            <a:spLocks noGrp="1"/>
          </p:cNvSpPr>
          <p:nvPr>
            <p:ph idx="1"/>
          </p:nvPr>
        </p:nvSpPr>
        <p:spPr>
          <a:xfrm>
            <a:off x="457200" y="1600201"/>
            <a:ext cx="8229600" cy="3484984"/>
          </a:xfrm>
        </p:spPr>
        <p:txBody>
          <a:bodyPr/>
          <a:lstStyle/>
          <a:p>
            <a:r>
              <a:rPr lang="en-GB" dirty="0" smtClean="0">
                <a:solidFill>
                  <a:schemeClr val="accent2">
                    <a:lumMod val="75000"/>
                  </a:schemeClr>
                </a:solidFill>
              </a:rPr>
              <a:t>Would people pay?</a:t>
            </a:r>
          </a:p>
          <a:p>
            <a:r>
              <a:rPr lang="en-GB" b="1" i="1" dirty="0" smtClean="0"/>
              <a:t>Free application; charge for advertising </a:t>
            </a:r>
            <a:r>
              <a:rPr lang="en-GB" b="1" i="1" dirty="0" smtClean="0">
                <a:solidFill>
                  <a:srgbClr val="FF0000"/>
                </a:solidFill>
              </a:rPr>
              <a:t>(professional and business users) </a:t>
            </a:r>
            <a:r>
              <a:rPr lang="en-GB" b="1" i="1" dirty="0" smtClean="0"/>
              <a:t>and premium users (able to put topics on agenda)</a:t>
            </a:r>
          </a:p>
        </p:txBody>
      </p:sp>
      <p:sp>
        <p:nvSpPr>
          <p:cNvPr id="4" name="Slide Number Placeholder 3"/>
          <p:cNvSpPr>
            <a:spLocks noGrp="1"/>
          </p:cNvSpPr>
          <p:nvPr>
            <p:ph type="sldNum" sz="quarter" idx="12"/>
          </p:nvPr>
        </p:nvSpPr>
        <p:spPr/>
        <p:txBody>
          <a:bodyPr/>
          <a:lstStyle/>
          <a:p>
            <a:fld id="{0937FAF9-EF2C-43FB-816C-443281D63C50}" type="slidenum">
              <a:rPr lang="en-GB" smtClean="0"/>
              <a:pPr/>
              <a:t>19</a:t>
            </a:fld>
            <a:endParaRPr lang="en-GB"/>
          </a:p>
        </p:txBody>
      </p:sp>
      <p:sp>
        <p:nvSpPr>
          <p:cNvPr id="9" name="TextBox 8"/>
          <p:cNvSpPr txBox="1"/>
          <p:nvPr/>
        </p:nvSpPr>
        <p:spPr>
          <a:xfrm>
            <a:off x="3203848" y="6237312"/>
            <a:ext cx="1296144" cy="369332"/>
          </a:xfrm>
          <a:prstGeom prst="rect">
            <a:avLst/>
          </a:prstGeom>
          <a:noFill/>
        </p:spPr>
        <p:txBody>
          <a:bodyPr wrap="square" rtlCol="0">
            <a:spAutoFit/>
          </a:bodyPr>
          <a:lstStyle/>
          <a:p>
            <a:r>
              <a:rPr lang="en-GB" dirty="0" smtClean="0"/>
              <a:t>BASIC USER</a:t>
            </a:r>
            <a:endParaRPr lang="en-GB" dirty="0"/>
          </a:p>
        </p:txBody>
      </p:sp>
      <p:sp>
        <p:nvSpPr>
          <p:cNvPr id="10" name="TextBox 9"/>
          <p:cNvSpPr txBox="1"/>
          <p:nvPr/>
        </p:nvSpPr>
        <p:spPr>
          <a:xfrm flipH="1">
            <a:off x="4788024" y="6237312"/>
            <a:ext cx="1872208" cy="369332"/>
          </a:xfrm>
          <a:prstGeom prst="rect">
            <a:avLst/>
          </a:prstGeom>
          <a:noFill/>
        </p:spPr>
        <p:txBody>
          <a:bodyPr wrap="square" rtlCol="0">
            <a:spAutoFit/>
          </a:bodyPr>
          <a:lstStyle/>
          <a:p>
            <a:r>
              <a:rPr lang="en-GB" dirty="0" smtClean="0"/>
              <a:t>BUSINESS USER</a:t>
            </a:r>
            <a:endParaRPr lang="en-GB" dirty="0"/>
          </a:p>
        </p:txBody>
      </p:sp>
      <p:sp>
        <p:nvSpPr>
          <p:cNvPr id="11" name="TextBox 10"/>
          <p:cNvSpPr txBox="1"/>
          <p:nvPr/>
        </p:nvSpPr>
        <p:spPr>
          <a:xfrm>
            <a:off x="6876256" y="6237312"/>
            <a:ext cx="1728192" cy="369332"/>
          </a:xfrm>
          <a:prstGeom prst="rect">
            <a:avLst/>
          </a:prstGeom>
          <a:noFill/>
        </p:spPr>
        <p:txBody>
          <a:bodyPr wrap="square" rtlCol="0">
            <a:spAutoFit/>
          </a:bodyPr>
          <a:lstStyle/>
          <a:p>
            <a:r>
              <a:rPr lang="en-GB" dirty="0" smtClean="0"/>
              <a:t>PREMIUM USER</a:t>
            </a:r>
            <a:endParaRPr lang="en-GB" dirty="0"/>
          </a:p>
        </p:txBody>
      </p:sp>
      <p:sp>
        <p:nvSpPr>
          <p:cNvPr id="12" name="Flowchart: Connector 11"/>
          <p:cNvSpPr/>
          <p:nvPr/>
        </p:nvSpPr>
        <p:spPr>
          <a:xfrm>
            <a:off x="3203848" y="3933056"/>
            <a:ext cx="817240" cy="79208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Flowchart: Connector 12"/>
          <p:cNvSpPr/>
          <p:nvPr/>
        </p:nvSpPr>
        <p:spPr>
          <a:xfrm>
            <a:off x="3203848" y="4869160"/>
            <a:ext cx="817240" cy="792088"/>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Flowchart: Connector 13"/>
          <p:cNvSpPr/>
          <p:nvPr/>
        </p:nvSpPr>
        <p:spPr>
          <a:xfrm>
            <a:off x="7308304" y="3933056"/>
            <a:ext cx="817240" cy="792088"/>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Flowchart: Connector 15"/>
          <p:cNvSpPr/>
          <p:nvPr/>
        </p:nvSpPr>
        <p:spPr>
          <a:xfrm>
            <a:off x="5148064" y="4869160"/>
            <a:ext cx="864096" cy="864096"/>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tel-Guest\AppData\Local\Microsoft\Windows\Temporary Internet Files\Content.IE5\YAQ8WQFA\silhouette20dancing20people[1].jpg"/>
          <p:cNvPicPr>
            <a:picLocks noChangeAspect="1" noChangeArrowheads="1"/>
          </p:cNvPicPr>
          <p:nvPr/>
        </p:nvPicPr>
        <p:blipFill>
          <a:blip r:embed="rId2" cstate="print"/>
          <a:srcRect/>
          <a:stretch>
            <a:fillRect/>
          </a:stretch>
        </p:blipFill>
        <p:spPr bwMode="auto">
          <a:xfrm>
            <a:off x="0" y="1196752"/>
            <a:ext cx="9144000" cy="4966335"/>
          </a:xfrm>
          <a:prstGeom prst="rect">
            <a:avLst/>
          </a:prstGeom>
          <a:noFill/>
        </p:spPr>
      </p:pic>
      <p:sp>
        <p:nvSpPr>
          <p:cNvPr id="2" name="Title 1"/>
          <p:cNvSpPr>
            <a:spLocks noGrp="1"/>
          </p:cNvSpPr>
          <p:nvPr>
            <p:ph type="title"/>
          </p:nvPr>
        </p:nvSpPr>
        <p:spPr/>
        <p:txBody>
          <a:bodyPr/>
          <a:lstStyle/>
          <a:p>
            <a:r>
              <a:rPr lang="en-GB" dirty="0" smtClean="0"/>
              <a:t>Why? Building Social Capital</a:t>
            </a:r>
            <a:endParaRPr lang="en-GB" dirty="0"/>
          </a:p>
        </p:txBody>
      </p:sp>
      <p:sp>
        <p:nvSpPr>
          <p:cNvPr id="3" name="Content Placeholder 2"/>
          <p:cNvSpPr>
            <a:spLocks noGrp="1"/>
          </p:cNvSpPr>
          <p:nvPr>
            <p:ph idx="1"/>
          </p:nvPr>
        </p:nvSpPr>
        <p:spPr>
          <a:xfrm>
            <a:off x="457200" y="4509120"/>
            <a:ext cx="8229600" cy="2088232"/>
          </a:xfrm>
        </p:spPr>
        <p:txBody>
          <a:bodyPr>
            <a:normAutofit fontScale="55000" lnSpcReduction="20000"/>
          </a:bodyPr>
          <a:lstStyle/>
          <a:p>
            <a:pPr algn="ctr">
              <a:buNone/>
            </a:pPr>
            <a:endParaRPr lang="en-GB" dirty="0" smtClean="0"/>
          </a:p>
          <a:p>
            <a:pPr algn="ctr">
              <a:buNone/>
            </a:pPr>
            <a:r>
              <a:rPr lang="en-GB" b="1" dirty="0" smtClean="0"/>
              <a:t>It is not enough to fight.</a:t>
            </a:r>
          </a:p>
          <a:p>
            <a:pPr algn="ctr">
              <a:buNone/>
            </a:pPr>
            <a:r>
              <a:rPr lang="en-GB" b="1" dirty="0" smtClean="0"/>
              <a:t>It is the spirit which we take to the battle </a:t>
            </a:r>
          </a:p>
          <a:p>
            <a:pPr algn="ctr">
              <a:buNone/>
            </a:pPr>
            <a:r>
              <a:rPr lang="en-GB" b="1" dirty="0" smtClean="0"/>
              <a:t>that decides the issue.</a:t>
            </a:r>
          </a:p>
          <a:p>
            <a:pPr algn="ctr">
              <a:buNone/>
            </a:pPr>
            <a:r>
              <a:rPr lang="en-GB" b="1" dirty="0" smtClean="0"/>
              <a:t>It is morale that wins the victory.</a:t>
            </a:r>
          </a:p>
          <a:p>
            <a:pPr algn="ctr">
              <a:buNone/>
            </a:pPr>
            <a:endParaRPr lang="en-GB" b="1" dirty="0"/>
          </a:p>
          <a:p>
            <a:pPr algn="ctr">
              <a:buNone/>
            </a:pPr>
            <a:r>
              <a:rPr lang="en-GB" b="1" dirty="0" smtClean="0"/>
              <a:t>George C. Marshall</a:t>
            </a:r>
          </a:p>
          <a:p>
            <a:pPr algn="ctr">
              <a:buNone/>
            </a:pPr>
            <a:endParaRPr lang="en-GB" dirty="0" smtClean="0"/>
          </a:p>
          <a:p>
            <a:pPr>
              <a:buNone/>
            </a:pPr>
            <a:endParaRPr lang="en-GB" dirty="0"/>
          </a:p>
        </p:txBody>
      </p:sp>
      <p:sp>
        <p:nvSpPr>
          <p:cNvPr id="4" name="Slide Number Placeholder 3"/>
          <p:cNvSpPr>
            <a:spLocks noGrp="1"/>
          </p:cNvSpPr>
          <p:nvPr>
            <p:ph type="sldNum" sz="quarter" idx="12"/>
          </p:nvPr>
        </p:nvSpPr>
        <p:spPr/>
        <p:txBody>
          <a:bodyPr/>
          <a:lstStyle/>
          <a:p>
            <a:fld id="{0937FAF9-EF2C-43FB-816C-443281D63C50}"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Market segmentation</a:t>
            </a:r>
            <a:endParaRPr lang="hr-HR" dirty="0"/>
          </a:p>
        </p:txBody>
      </p:sp>
      <p:sp>
        <p:nvSpPr>
          <p:cNvPr id="4" name="Slide Number Placeholder 3"/>
          <p:cNvSpPr>
            <a:spLocks noGrp="1"/>
          </p:cNvSpPr>
          <p:nvPr>
            <p:ph type="sldNum" sz="quarter" idx="12"/>
          </p:nvPr>
        </p:nvSpPr>
        <p:spPr/>
        <p:txBody>
          <a:bodyPr/>
          <a:lstStyle/>
          <a:p>
            <a:fld id="{0937FAF9-EF2C-43FB-816C-443281D63C50}" type="slidenum">
              <a:rPr lang="en-GB" smtClean="0"/>
              <a:pPr/>
              <a:t>20</a:t>
            </a:fld>
            <a:endParaRPr lang="en-GB"/>
          </a:p>
        </p:txBody>
      </p:sp>
      <p:graphicFrame>
        <p:nvGraphicFramePr>
          <p:cNvPr id="5" name="Chart 4"/>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SWOT analysis</a:t>
            </a:r>
            <a:endParaRPr lang="hr-HR" dirty="0"/>
          </a:p>
        </p:txBody>
      </p:sp>
      <p:sp>
        <p:nvSpPr>
          <p:cNvPr id="4" name="Slide Number Placeholder 3"/>
          <p:cNvSpPr>
            <a:spLocks noGrp="1"/>
          </p:cNvSpPr>
          <p:nvPr>
            <p:ph type="sldNum" sz="quarter" idx="12"/>
          </p:nvPr>
        </p:nvSpPr>
        <p:spPr/>
        <p:txBody>
          <a:bodyPr/>
          <a:lstStyle/>
          <a:p>
            <a:fld id="{0937FAF9-EF2C-43FB-816C-443281D63C50}" type="slidenum">
              <a:rPr lang="en-GB" smtClean="0"/>
              <a:pPr/>
              <a:t>21</a:t>
            </a:fld>
            <a:endParaRPr lang="en-GB"/>
          </a:p>
        </p:txBody>
      </p:sp>
      <p:sp>
        <p:nvSpPr>
          <p:cNvPr id="5" name="TextBox 4"/>
          <p:cNvSpPr txBox="1"/>
          <p:nvPr/>
        </p:nvSpPr>
        <p:spPr>
          <a:xfrm>
            <a:off x="539552" y="1268760"/>
            <a:ext cx="7992888" cy="2031325"/>
          </a:xfrm>
          <a:prstGeom prst="rect">
            <a:avLst/>
          </a:prstGeom>
          <a:noFill/>
        </p:spPr>
        <p:txBody>
          <a:bodyPr wrap="square" rtlCol="0">
            <a:spAutoFit/>
          </a:bodyPr>
          <a:lstStyle/>
          <a:p>
            <a:pPr algn="just"/>
            <a:r>
              <a:rPr lang="hr-HR" b="1" dirty="0" smtClean="0">
                <a:solidFill>
                  <a:srgbClr val="FF0000"/>
                </a:solidFill>
              </a:rPr>
              <a:t>WEAKNESS </a:t>
            </a:r>
            <a:r>
              <a:rPr lang="hr-HR" b="1" dirty="0" smtClean="0"/>
              <a:t>(OF VIRTUALLY ALL NEW NETWORKS AND DISCUSSION FORA):  IMPORTANT THING TO REMEMBER IS THAT THE VALUE OF A NETWORK GROWS WITH THE NUMBER OF USERS, WHICH EXPLAINS THE RESILIENCE AND SUSTAINABILITY OF FACEBOOK AND OTHER LARGE NETWORKS: IT IS THE LARGE NUMBER OF USERS AND NOT NECESSARILY THE QUALITY OF THE SERVICE. THEREFORE, THE IMMEDIATE GOAL IS TO ACQUIRE A SUFFICIENT NUMBER OF USERS, AND THAT IS DIFFICULT TO ACHIEVE</a:t>
            </a:r>
            <a:endParaRPr lang="hr-HR" b="1" dirty="0"/>
          </a:p>
        </p:txBody>
      </p:sp>
      <p:sp>
        <p:nvSpPr>
          <p:cNvPr id="6" name="Quad Arrow 5"/>
          <p:cNvSpPr/>
          <p:nvPr/>
        </p:nvSpPr>
        <p:spPr>
          <a:xfrm>
            <a:off x="3995936" y="3429000"/>
            <a:ext cx="1216152" cy="121615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TextBox 7"/>
          <p:cNvSpPr txBox="1"/>
          <p:nvPr/>
        </p:nvSpPr>
        <p:spPr>
          <a:xfrm>
            <a:off x="539552" y="5085184"/>
            <a:ext cx="8064896" cy="1200329"/>
          </a:xfrm>
          <a:prstGeom prst="rect">
            <a:avLst/>
          </a:prstGeom>
          <a:noFill/>
        </p:spPr>
        <p:txBody>
          <a:bodyPr wrap="square" rtlCol="0">
            <a:spAutoFit/>
          </a:bodyPr>
          <a:lstStyle/>
          <a:p>
            <a:pPr algn="just"/>
            <a:r>
              <a:rPr lang="hr-HR" b="1" dirty="0" smtClean="0">
                <a:solidFill>
                  <a:srgbClr val="00B050"/>
                </a:solidFill>
              </a:rPr>
              <a:t>STRENGTH: </a:t>
            </a:r>
            <a:r>
              <a:rPr lang="hr-HR" b="1" dirty="0" smtClean="0"/>
              <a:t>OUR NETWORK HAS THE EXPERIENCE OF PREVIOUS MODELS, WHOSE WEAKNESSES HAVE BECOME APPARENT OVER THE YEARS, AND CAN USE NEW, MOBILE TECHNOLOGIES TO ATTRACT USERS AND REACH THEM, DUE TO UBIQUITY OF SMARTPHONES IN CROATIA.</a:t>
            </a:r>
            <a:endParaRPr lang="hr-HR" b="1" dirty="0"/>
          </a:p>
        </p:txBody>
      </p:sp>
      <p:sp>
        <p:nvSpPr>
          <p:cNvPr id="9" name="TextBox 8"/>
          <p:cNvSpPr txBox="1"/>
          <p:nvPr/>
        </p:nvSpPr>
        <p:spPr>
          <a:xfrm>
            <a:off x="611560" y="3501008"/>
            <a:ext cx="3024336" cy="1477328"/>
          </a:xfrm>
          <a:prstGeom prst="rect">
            <a:avLst/>
          </a:prstGeom>
          <a:noFill/>
        </p:spPr>
        <p:txBody>
          <a:bodyPr wrap="square" rtlCol="0">
            <a:spAutoFit/>
          </a:bodyPr>
          <a:lstStyle/>
          <a:p>
            <a:pPr algn="just"/>
            <a:r>
              <a:rPr lang="hr-HR" b="1" dirty="0" smtClean="0">
                <a:solidFill>
                  <a:srgbClr val="00B0F0"/>
                </a:solidFill>
              </a:rPr>
              <a:t>OPPORTUNITY</a:t>
            </a:r>
            <a:r>
              <a:rPr lang="hr-HR" b="1" dirty="0" smtClean="0"/>
              <a:t>: ONGOING CURRICULAR REFORM AND POLITICAL WILL THAT MAY ALLOW OUR PROJECT TO GAIN INITIAL USERS</a:t>
            </a:r>
            <a:endParaRPr lang="hr-HR" b="1" dirty="0"/>
          </a:p>
        </p:txBody>
      </p:sp>
      <p:sp>
        <p:nvSpPr>
          <p:cNvPr id="12" name="TextBox 11"/>
          <p:cNvSpPr txBox="1"/>
          <p:nvPr/>
        </p:nvSpPr>
        <p:spPr>
          <a:xfrm>
            <a:off x="5508104" y="3429000"/>
            <a:ext cx="2952328" cy="1477328"/>
          </a:xfrm>
          <a:prstGeom prst="rect">
            <a:avLst/>
          </a:prstGeom>
          <a:noFill/>
        </p:spPr>
        <p:txBody>
          <a:bodyPr wrap="square" rtlCol="0">
            <a:spAutoFit/>
          </a:bodyPr>
          <a:lstStyle/>
          <a:p>
            <a:pPr algn="just"/>
            <a:r>
              <a:rPr lang="hr-HR" b="1" dirty="0" smtClean="0">
                <a:solidFill>
                  <a:srgbClr val="7030A0"/>
                </a:solidFill>
              </a:rPr>
              <a:t>THREAT: </a:t>
            </a:r>
            <a:r>
              <a:rPr lang="hr-HR" b="1" dirty="0" smtClean="0"/>
              <a:t>POSSIBLE LOSS OF POLITICAL WILL OF THE GOVERNMENT TO CONDUCTED THE REFORM, LACK OF INTEREST </a:t>
            </a:r>
            <a:endParaRPr lang="hr-HR"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 for funding</a:t>
            </a:r>
            <a:endParaRPr lang="en-GB" dirty="0"/>
          </a:p>
        </p:txBody>
      </p:sp>
      <p:sp>
        <p:nvSpPr>
          <p:cNvPr id="3" name="Content Placeholder 2"/>
          <p:cNvSpPr>
            <a:spLocks noGrp="1"/>
          </p:cNvSpPr>
          <p:nvPr>
            <p:ph idx="1"/>
          </p:nvPr>
        </p:nvSpPr>
        <p:spPr/>
        <p:txBody>
          <a:bodyPr/>
          <a:lstStyle/>
          <a:p>
            <a:pPr>
              <a:buNone/>
            </a:pPr>
            <a:r>
              <a:rPr lang="en-GB" dirty="0" smtClean="0"/>
              <a:t>Budget</a:t>
            </a:r>
          </a:p>
        </p:txBody>
      </p:sp>
      <p:sp>
        <p:nvSpPr>
          <p:cNvPr id="4" name="Slide Number Placeholder 3"/>
          <p:cNvSpPr>
            <a:spLocks noGrp="1"/>
          </p:cNvSpPr>
          <p:nvPr>
            <p:ph type="sldNum" sz="quarter" idx="12"/>
          </p:nvPr>
        </p:nvSpPr>
        <p:spPr/>
        <p:txBody>
          <a:bodyPr/>
          <a:lstStyle/>
          <a:p>
            <a:fld id="{0937FAF9-EF2C-43FB-816C-443281D63C50}" type="slidenum">
              <a:rPr lang="en-GB" smtClean="0"/>
              <a:pPr/>
              <a:t>22</a:t>
            </a:fld>
            <a:endParaRPr lang="en-GB"/>
          </a:p>
        </p:txBody>
      </p:sp>
      <p:graphicFrame>
        <p:nvGraphicFramePr>
          <p:cNvPr id="5" name="Diagram 4"/>
          <p:cNvGraphicFramePr/>
          <p:nvPr/>
        </p:nvGraphicFramePr>
        <p:xfrm>
          <a:off x="2627784"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Outcomes and outputs</a:t>
            </a:r>
            <a:endParaRPr lang="hr-HR" dirty="0"/>
          </a:p>
        </p:txBody>
      </p:sp>
      <p:sp>
        <p:nvSpPr>
          <p:cNvPr id="4" name="Slide Number Placeholder 3"/>
          <p:cNvSpPr>
            <a:spLocks noGrp="1"/>
          </p:cNvSpPr>
          <p:nvPr>
            <p:ph type="sldNum" sz="quarter" idx="12"/>
          </p:nvPr>
        </p:nvSpPr>
        <p:spPr/>
        <p:txBody>
          <a:bodyPr/>
          <a:lstStyle/>
          <a:p>
            <a:fld id="{0937FAF9-EF2C-43FB-816C-443281D63C50}" type="slidenum">
              <a:rPr lang="en-GB" smtClean="0"/>
              <a:pPr/>
              <a:t>23</a:t>
            </a:fld>
            <a:endParaRPr lang="en-GB"/>
          </a:p>
        </p:txBody>
      </p:sp>
      <p:pic>
        <p:nvPicPr>
          <p:cNvPr id="1026" name="Picture 2" descr="C:\Users\HP\AppData\Local\Microsoft\Windows\Temporary Internet Files\Content.IE5\3FRUM84K\Europe_flags[1].png"/>
          <p:cNvPicPr>
            <a:picLocks noChangeAspect="1" noChangeArrowheads="1"/>
          </p:cNvPicPr>
          <p:nvPr/>
        </p:nvPicPr>
        <p:blipFill>
          <a:blip r:embed="rId2" cstate="print"/>
          <a:srcRect/>
          <a:stretch>
            <a:fillRect/>
          </a:stretch>
        </p:blipFill>
        <p:spPr bwMode="auto">
          <a:xfrm>
            <a:off x="467544" y="1340768"/>
            <a:ext cx="6048672" cy="5020398"/>
          </a:xfrm>
          <a:prstGeom prst="rect">
            <a:avLst/>
          </a:prstGeom>
          <a:noFill/>
        </p:spPr>
      </p:pic>
      <p:sp>
        <p:nvSpPr>
          <p:cNvPr id="13" name="Quad Arrow 12"/>
          <p:cNvSpPr/>
          <p:nvPr/>
        </p:nvSpPr>
        <p:spPr>
          <a:xfrm>
            <a:off x="2699792" y="4365104"/>
            <a:ext cx="1216152" cy="1216152"/>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TextBox 13"/>
          <p:cNvSpPr txBox="1"/>
          <p:nvPr/>
        </p:nvSpPr>
        <p:spPr>
          <a:xfrm>
            <a:off x="7020272" y="1340768"/>
            <a:ext cx="1800200" cy="5078313"/>
          </a:xfrm>
          <a:prstGeom prst="rect">
            <a:avLst/>
          </a:prstGeom>
          <a:noFill/>
        </p:spPr>
        <p:txBody>
          <a:bodyPr wrap="square" rtlCol="0">
            <a:spAutoFit/>
          </a:bodyPr>
          <a:lstStyle/>
          <a:p>
            <a:pPr>
              <a:buFont typeface="Arial" pitchFamily="34" charset="0"/>
              <a:buChar char="•"/>
            </a:pPr>
            <a:r>
              <a:rPr lang="hr-HR" b="1" dirty="0" smtClean="0">
                <a:solidFill>
                  <a:srgbClr val="7030A0"/>
                </a:solidFill>
              </a:rPr>
              <a:t>Better cooperation of academia, business, government and citizens on Educ. &amp; Tranining</a:t>
            </a:r>
          </a:p>
          <a:p>
            <a:pPr>
              <a:buFont typeface="Arial" pitchFamily="34" charset="0"/>
              <a:buChar char="•"/>
            </a:pPr>
            <a:r>
              <a:rPr lang="hr-HR" b="1" dirty="0" smtClean="0">
                <a:solidFill>
                  <a:srgbClr val="00B050"/>
                </a:solidFill>
              </a:rPr>
              <a:t>Constructive and efficient dialogue online</a:t>
            </a:r>
          </a:p>
          <a:p>
            <a:pPr>
              <a:buFont typeface="Arial" pitchFamily="34" charset="0"/>
              <a:buChar char="•"/>
            </a:pPr>
            <a:r>
              <a:rPr lang="hr-HR" b="1" dirty="0" smtClean="0">
                <a:solidFill>
                  <a:schemeClr val="tx2">
                    <a:lumMod val="75000"/>
                  </a:schemeClr>
                </a:solidFill>
              </a:rPr>
              <a:t>Opening Croatia to cooperation on EU level</a:t>
            </a:r>
          </a:p>
          <a:p>
            <a:pPr>
              <a:buFont typeface="Arial" pitchFamily="34" charset="0"/>
              <a:buChar char="•"/>
            </a:pPr>
            <a:r>
              <a:rPr lang="hr-HR" b="1" dirty="0" smtClean="0">
                <a:solidFill>
                  <a:srgbClr val="FF0000"/>
                </a:solidFill>
              </a:rPr>
              <a:t>A new, European user centered and dialogue based social network</a:t>
            </a:r>
          </a:p>
        </p:txBody>
      </p:sp>
      <p:pic>
        <p:nvPicPr>
          <p:cNvPr id="1034" name="Picture 10" descr="C:\Users\HP\AppData\Local\Microsoft\Windows\Temporary Internet Files\Content.IE5\1CO4S3F1\6848657291_38f256c9fd[1].jpg"/>
          <p:cNvPicPr>
            <a:picLocks noChangeAspect="1" noChangeArrowheads="1"/>
          </p:cNvPicPr>
          <p:nvPr/>
        </p:nvPicPr>
        <p:blipFill>
          <a:blip r:embed="rId3" cstate="print"/>
          <a:srcRect/>
          <a:stretch>
            <a:fillRect/>
          </a:stretch>
        </p:blipFill>
        <p:spPr bwMode="auto">
          <a:xfrm>
            <a:off x="3923928" y="2348880"/>
            <a:ext cx="2636011" cy="1977008"/>
          </a:xfrm>
          <a:prstGeom prst="rect">
            <a:avLst/>
          </a:prstGeom>
          <a:noFill/>
        </p:spPr>
      </p:pic>
      <p:pic>
        <p:nvPicPr>
          <p:cNvPr id="1035" name="Picture 11" descr="C:\Users\HP\AppData\Local\Microsoft\Windows\Temporary Internet Files\Content.IE5\3FRUM84K\connections[1].png"/>
          <p:cNvPicPr>
            <a:picLocks noChangeAspect="1" noChangeArrowheads="1"/>
          </p:cNvPicPr>
          <p:nvPr/>
        </p:nvPicPr>
        <p:blipFill>
          <a:blip r:embed="rId4" cstate="print"/>
          <a:srcRect/>
          <a:stretch>
            <a:fillRect/>
          </a:stretch>
        </p:blipFill>
        <p:spPr bwMode="auto">
          <a:xfrm>
            <a:off x="4572000" y="2492896"/>
            <a:ext cx="1440160" cy="1152128"/>
          </a:xfrm>
          <a:prstGeom prst="rect">
            <a:avLst/>
          </a:prstGeom>
          <a:noFill/>
        </p:spPr>
      </p:pic>
      <p:pic>
        <p:nvPicPr>
          <p:cNvPr id="1038" name="Picture 14" descr="C:\Users\HP\AppData\Local\Microsoft\Windows\Temporary Internet Files\Content.IE5\0V89DK7Z\freedomfromwarlogo[1].jpg"/>
          <p:cNvPicPr>
            <a:picLocks noChangeAspect="1" noChangeArrowheads="1"/>
          </p:cNvPicPr>
          <p:nvPr/>
        </p:nvPicPr>
        <p:blipFill>
          <a:blip r:embed="rId5" cstate="print"/>
          <a:srcRect/>
          <a:stretch>
            <a:fillRect/>
          </a:stretch>
        </p:blipFill>
        <p:spPr bwMode="auto">
          <a:xfrm>
            <a:off x="7308304" y="0"/>
            <a:ext cx="1524000" cy="1453896"/>
          </a:xfrm>
          <a:prstGeom prst="rect">
            <a:avLst/>
          </a:prstGeom>
          <a:noFill/>
        </p:spPr>
      </p:pic>
      <p:pic>
        <p:nvPicPr>
          <p:cNvPr id="1041" name="Picture 17" descr="C:\Users\HP\AppData\Local\Microsoft\Windows\Temporary Internet Files\Content.IE5\3FRUM84K\istock-social-network[1].jpg"/>
          <p:cNvPicPr>
            <a:picLocks noChangeAspect="1" noChangeArrowheads="1"/>
          </p:cNvPicPr>
          <p:nvPr/>
        </p:nvPicPr>
        <p:blipFill>
          <a:blip r:embed="rId6" cstate="print"/>
          <a:srcRect/>
          <a:stretch>
            <a:fillRect/>
          </a:stretch>
        </p:blipFill>
        <p:spPr bwMode="auto">
          <a:xfrm>
            <a:off x="611560" y="0"/>
            <a:ext cx="1008112" cy="1258514"/>
          </a:xfrm>
          <a:prstGeom prst="rect">
            <a:avLst/>
          </a:prstGeom>
          <a:noFill/>
        </p:spPr>
      </p:pic>
      <p:pic>
        <p:nvPicPr>
          <p:cNvPr id="1042" name="Picture 18" descr="C:\Users\HP\AppData\Local\Microsoft\Windows\Temporary Internet Files\Content.IE5\0V89DK7Z\We're_Connected_logo[1].jpg"/>
          <p:cNvPicPr>
            <a:picLocks noChangeAspect="1" noChangeArrowheads="1"/>
          </p:cNvPicPr>
          <p:nvPr/>
        </p:nvPicPr>
        <p:blipFill>
          <a:blip r:embed="rId7" cstate="print"/>
          <a:srcRect/>
          <a:stretch>
            <a:fillRect/>
          </a:stretch>
        </p:blipFill>
        <p:spPr bwMode="auto">
          <a:xfrm>
            <a:off x="4355976" y="4293096"/>
            <a:ext cx="2160240" cy="212613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996952"/>
            <a:ext cx="8229600" cy="3633267"/>
          </a:xfrm>
        </p:spPr>
        <p:txBody>
          <a:bodyPr>
            <a:normAutofit fontScale="92500" lnSpcReduction="20000"/>
          </a:bodyPr>
          <a:lstStyle/>
          <a:p>
            <a:pPr fontAlgn="base">
              <a:buNone/>
            </a:pPr>
            <a:r>
              <a:rPr lang="hr-HR" i="1" dirty="0" smtClean="0"/>
              <a:t>	The only meaning of my work lies in the effort to assure a real, humane, just and free community – for everyone and everywhere; a community that not only tolerates diversity, but also cheerfully welcomes it, just as the builders of </a:t>
            </a:r>
            <a:r>
              <a:rPr lang="hr-HR" i="1" smtClean="0"/>
              <a:t>Chartres cathedral </a:t>
            </a:r>
            <a:r>
              <a:rPr lang="hr-HR" i="1" dirty="0" smtClean="0"/>
              <a:t>felt cheerful when </a:t>
            </a:r>
            <a:r>
              <a:rPr lang="hr-HR" i="1" smtClean="0"/>
              <a:t>they constructed </a:t>
            </a:r>
            <a:r>
              <a:rPr lang="hr-HR" i="1" dirty="0" smtClean="0"/>
              <a:t>their rosettes </a:t>
            </a:r>
            <a:r>
              <a:rPr lang="hr-HR" i="1" smtClean="0"/>
              <a:t>from multicolored </a:t>
            </a:r>
            <a:r>
              <a:rPr lang="hr-HR" i="1" dirty="0" smtClean="0"/>
              <a:t>pieces of glass.</a:t>
            </a:r>
          </a:p>
          <a:p>
            <a:pPr fontAlgn="base">
              <a:buNone/>
            </a:pPr>
            <a:endParaRPr lang="hr-HR" i="1" dirty="0" smtClean="0"/>
          </a:p>
          <a:p>
            <a:pPr fontAlgn="base">
              <a:buNone/>
            </a:pPr>
            <a:r>
              <a:rPr lang="hr-HR" i="1" dirty="0" smtClean="0"/>
              <a:t>							 Vlado Gotovac</a:t>
            </a:r>
          </a:p>
          <a:p>
            <a:pPr fontAlgn="base">
              <a:buNone/>
            </a:pPr>
            <a:endParaRPr lang="hr-HR" dirty="0" smtClean="0"/>
          </a:p>
          <a:p>
            <a:pPr fontAlgn="base">
              <a:buNone/>
            </a:pPr>
            <a:endParaRPr lang="hr-HR" dirty="0" smtClean="0"/>
          </a:p>
          <a:p>
            <a:pPr fontAlgn="base">
              <a:buNone/>
            </a:pPr>
            <a:endParaRPr lang="hr-HR" dirty="0" smtClean="0"/>
          </a:p>
          <a:p>
            <a:pPr fontAlgn="base">
              <a:buNone/>
            </a:pPr>
            <a:endParaRPr lang="hr-HR" dirty="0" smtClean="0"/>
          </a:p>
          <a:p>
            <a:pPr fontAlgn="base">
              <a:buNone/>
            </a:pPr>
            <a:endParaRPr lang="vi-VN" dirty="0" smtClean="0"/>
          </a:p>
          <a:p>
            <a:pPr>
              <a:buNone/>
            </a:pPr>
            <a:endParaRPr lang="hr-HR" dirty="0"/>
          </a:p>
        </p:txBody>
      </p:sp>
      <p:sp>
        <p:nvSpPr>
          <p:cNvPr id="4" name="Slide Number Placeholder 3"/>
          <p:cNvSpPr>
            <a:spLocks noGrp="1"/>
          </p:cNvSpPr>
          <p:nvPr>
            <p:ph type="sldNum" sz="quarter" idx="12"/>
          </p:nvPr>
        </p:nvSpPr>
        <p:spPr/>
        <p:txBody>
          <a:bodyPr/>
          <a:lstStyle/>
          <a:p>
            <a:fld id="{0937FAF9-EF2C-43FB-816C-443281D63C50}" type="slidenum">
              <a:rPr lang="en-GB" smtClean="0"/>
              <a:pPr/>
              <a:t>24</a:t>
            </a:fld>
            <a:endParaRPr lang="en-GB"/>
          </a:p>
        </p:txBody>
      </p:sp>
      <p:pic>
        <p:nvPicPr>
          <p:cNvPr id="2050" name="Picture 2" descr="C:\Users\HP\AppData\Local\Microsoft\Windows\Temporary Internet Files\Content.IE5\8LY6T8ZL\PiezaRompecabezas[1].png"/>
          <p:cNvPicPr>
            <a:picLocks noChangeAspect="1" noChangeArrowheads="1"/>
          </p:cNvPicPr>
          <p:nvPr/>
        </p:nvPicPr>
        <p:blipFill>
          <a:blip r:embed="rId2" cstate="print"/>
          <a:srcRect/>
          <a:stretch>
            <a:fillRect/>
          </a:stretch>
        </p:blipFill>
        <p:spPr bwMode="auto">
          <a:xfrm>
            <a:off x="2915816" y="0"/>
            <a:ext cx="3288798" cy="2939363"/>
          </a:xfrm>
          <a:prstGeom prst="rect">
            <a:avLst/>
          </a:prstGeom>
          <a:noFill/>
        </p:spPr>
      </p:pic>
      <p:pic>
        <p:nvPicPr>
          <p:cNvPr id="2053" name="Picture 5" descr="C:\Users\HP\AppData\Local\Microsoft\Windows\Temporary Internet Files\Content.IE5\8LY6T8ZL\180px-Saint-Malo_cathedral_window[1].jpg"/>
          <p:cNvPicPr>
            <a:picLocks noChangeAspect="1" noChangeArrowheads="1"/>
          </p:cNvPicPr>
          <p:nvPr/>
        </p:nvPicPr>
        <p:blipFill>
          <a:blip r:embed="rId3" cstate="print"/>
          <a:srcRect/>
          <a:stretch>
            <a:fillRect/>
          </a:stretch>
        </p:blipFill>
        <p:spPr bwMode="auto">
          <a:xfrm>
            <a:off x="6516216" y="548680"/>
            <a:ext cx="1872208" cy="1872208"/>
          </a:xfrm>
          <a:prstGeom prst="rect">
            <a:avLst/>
          </a:prstGeom>
          <a:noFill/>
        </p:spPr>
      </p:pic>
      <p:pic>
        <p:nvPicPr>
          <p:cNvPr id="2055" name="Picture 7" descr="C:\Users\HP\AppData\Local\Microsoft\Windows\Temporary Internet Files\Content.IE5\0V89DK7Z\Cathedral-Stained-Glass[1].png"/>
          <p:cNvPicPr>
            <a:picLocks noChangeAspect="1" noChangeArrowheads="1"/>
          </p:cNvPicPr>
          <p:nvPr/>
        </p:nvPicPr>
        <p:blipFill>
          <a:blip r:embed="rId4" cstate="print"/>
          <a:srcRect/>
          <a:stretch>
            <a:fillRect/>
          </a:stretch>
        </p:blipFill>
        <p:spPr bwMode="auto">
          <a:xfrm>
            <a:off x="971600" y="404664"/>
            <a:ext cx="1728192" cy="230813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r>
              <a:rPr lang="hr-HR" dirty="0" smtClean="0"/>
              <a:t> for your attention!</a:t>
            </a:r>
            <a:endParaRPr lang="en-GB" dirty="0"/>
          </a:p>
        </p:txBody>
      </p:sp>
      <p:sp>
        <p:nvSpPr>
          <p:cNvPr id="3" name="Content Placeholder 2"/>
          <p:cNvSpPr>
            <a:spLocks noGrp="1"/>
          </p:cNvSpPr>
          <p:nvPr>
            <p:ph idx="1"/>
          </p:nvPr>
        </p:nvSpPr>
        <p:spPr/>
        <p:txBody>
          <a:bodyPr>
            <a:normAutofit lnSpcReduction="10000"/>
          </a:bodyPr>
          <a:lstStyle/>
          <a:p>
            <a:pPr>
              <a:buNone/>
            </a:pPr>
            <a:endParaRPr lang="en-GB" dirty="0" smtClean="0"/>
          </a:p>
          <a:p>
            <a:pPr>
              <a:buNone/>
            </a:pPr>
            <a:endParaRPr lang="en-GB" dirty="0"/>
          </a:p>
          <a:p>
            <a:pPr algn="ctr">
              <a:buNone/>
            </a:pPr>
            <a:r>
              <a:rPr lang="en-GB" dirty="0" smtClean="0"/>
              <a:t>Jan </a:t>
            </a:r>
            <a:r>
              <a:rPr lang="en-GB" dirty="0" err="1" smtClean="0"/>
              <a:t>Klasinc</a:t>
            </a:r>
            <a:endParaRPr lang="en-GB" dirty="0" smtClean="0"/>
          </a:p>
          <a:p>
            <a:pPr algn="ctr">
              <a:buNone/>
            </a:pPr>
            <a:r>
              <a:rPr lang="en-GB" b="1" dirty="0" smtClean="0"/>
              <a:t>ALES</a:t>
            </a:r>
            <a:endParaRPr lang="hr-HR" b="1" dirty="0" smtClean="0"/>
          </a:p>
          <a:p>
            <a:pPr algn="ctr">
              <a:buNone/>
            </a:pPr>
            <a:r>
              <a:rPr lang="hr-HR" b="1" dirty="0" smtClean="0"/>
              <a:t>Trg maršala Tita 14, Zagreb</a:t>
            </a:r>
          </a:p>
          <a:p>
            <a:pPr algn="ctr">
              <a:buNone/>
            </a:pPr>
            <a:r>
              <a:rPr lang="hr-HR" b="1" dirty="0" smtClean="0"/>
              <a:t>Office: Zvonimirova 48, Zagreb</a:t>
            </a:r>
          </a:p>
          <a:p>
            <a:pPr algn="ctr">
              <a:buNone/>
            </a:pPr>
            <a:r>
              <a:rPr lang="hr-HR" b="1" dirty="0" smtClean="0"/>
              <a:t>ales@ales.hr</a:t>
            </a:r>
            <a:endParaRPr lang="en-GB" b="1" dirty="0" smtClean="0"/>
          </a:p>
          <a:p>
            <a:pPr algn="ctr">
              <a:buNone/>
            </a:pPr>
            <a:r>
              <a:rPr lang="en-GB" dirty="0" smtClean="0"/>
              <a:t>ajklasinc@gmail.com</a:t>
            </a:r>
            <a:endParaRPr lang="en-GB" dirty="0"/>
          </a:p>
        </p:txBody>
      </p:sp>
      <p:sp>
        <p:nvSpPr>
          <p:cNvPr id="4" name="Slide Number Placeholder 3"/>
          <p:cNvSpPr>
            <a:spLocks noGrp="1"/>
          </p:cNvSpPr>
          <p:nvPr>
            <p:ph type="sldNum" sz="quarter" idx="12"/>
          </p:nvPr>
        </p:nvSpPr>
        <p:spPr/>
        <p:txBody>
          <a:bodyPr/>
          <a:lstStyle/>
          <a:p>
            <a:fld id="{0937FAF9-EF2C-43FB-816C-443281D63C50}" type="slidenum">
              <a:rPr lang="en-GB" smtClean="0"/>
              <a:pPr/>
              <a:t>25</a:t>
            </a:fld>
            <a:endParaRPr lang="en-GB"/>
          </a:p>
        </p:txBody>
      </p:sp>
      <p:pic>
        <p:nvPicPr>
          <p:cNvPr id="5" name="Picture 4" descr="8009410_logo.gif.jpg"/>
          <p:cNvPicPr>
            <a:picLocks noChangeAspect="1"/>
          </p:cNvPicPr>
          <p:nvPr/>
        </p:nvPicPr>
        <p:blipFill>
          <a:blip r:embed="rId2" cstate="print"/>
          <a:stretch>
            <a:fillRect/>
          </a:stretch>
        </p:blipFill>
        <p:spPr>
          <a:xfrm>
            <a:off x="4067944" y="1700808"/>
            <a:ext cx="1036915" cy="10081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tel-Guest\AppData\Local\Microsoft\Windows\Temporary Internet Files\Content.IE5\JJPOLJKO\people-running-and-jumping[1].jpg"/>
          <p:cNvPicPr>
            <a:picLocks noChangeAspect="1" noChangeArrowheads="1"/>
          </p:cNvPicPr>
          <p:nvPr/>
        </p:nvPicPr>
        <p:blipFill>
          <a:blip r:embed="rId2" cstate="print"/>
          <a:srcRect/>
          <a:stretch>
            <a:fillRect/>
          </a:stretch>
        </p:blipFill>
        <p:spPr bwMode="auto">
          <a:xfrm>
            <a:off x="375310" y="1556792"/>
            <a:ext cx="8480658" cy="4933152"/>
          </a:xfrm>
          <a:prstGeom prst="rect">
            <a:avLst/>
          </a:prstGeom>
          <a:noFill/>
        </p:spPr>
      </p:pic>
      <p:sp>
        <p:nvSpPr>
          <p:cNvPr id="2" name="Title 1"/>
          <p:cNvSpPr>
            <a:spLocks noGrp="1"/>
          </p:cNvSpPr>
          <p:nvPr>
            <p:ph type="title"/>
          </p:nvPr>
        </p:nvSpPr>
        <p:spPr/>
        <p:txBody>
          <a:bodyPr>
            <a:normAutofit fontScale="90000"/>
          </a:bodyPr>
          <a:lstStyle/>
          <a:p>
            <a:r>
              <a:rPr lang="en-GB" dirty="0" smtClean="0">
                <a:solidFill>
                  <a:srgbClr val="FF0000"/>
                </a:solidFill>
              </a:rPr>
              <a:t>Citizens and government </a:t>
            </a:r>
            <a:br>
              <a:rPr lang="en-GB" dirty="0" smtClean="0">
                <a:solidFill>
                  <a:srgbClr val="FF0000"/>
                </a:solidFill>
              </a:rPr>
            </a:br>
            <a:r>
              <a:rPr lang="en-GB" dirty="0" smtClean="0">
                <a:solidFill>
                  <a:srgbClr val="FF0000"/>
                </a:solidFill>
              </a:rPr>
              <a:t>Conflict/Collaboration = Participation</a:t>
            </a:r>
            <a:endParaRPr lang="en-GB" dirty="0">
              <a:solidFill>
                <a:srgbClr val="FF0000"/>
              </a:solidFill>
            </a:endParaRPr>
          </a:p>
        </p:txBody>
      </p:sp>
      <p:sp>
        <p:nvSpPr>
          <p:cNvPr id="3" name="Content Placeholder 2"/>
          <p:cNvSpPr>
            <a:spLocks noGrp="1"/>
          </p:cNvSpPr>
          <p:nvPr>
            <p:ph idx="1"/>
          </p:nvPr>
        </p:nvSpPr>
        <p:spPr>
          <a:xfrm>
            <a:off x="2940968" y="2492896"/>
            <a:ext cx="6203032" cy="3633267"/>
          </a:xfrm>
        </p:spPr>
        <p:txBody>
          <a:bodyPr/>
          <a:lstStyle/>
          <a:p>
            <a:r>
              <a:rPr lang="en-GB" b="1" dirty="0" smtClean="0">
                <a:solidFill>
                  <a:srgbClr val="00B050"/>
                </a:solidFill>
              </a:rPr>
              <a:t>Social networks – </a:t>
            </a:r>
            <a:r>
              <a:rPr lang="en-GB" b="1" dirty="0" err="1" smtClean="0">
                <a:solidFill>
                  <a:srgbClr val="00B050"/>
                </a:solidFill>
              </a:rPr>
              <a:t>Facebook</a:t>
            </a:r>
            <a:r>
              <a:rPr lang="en-GB" b="1" dirty="0" smtClean="0">
                <a:solidFill>
                  <a:srgbClr val="00B050"/>
                </a:solidFill>
              </a:rPr>
              <a:t>, Twitter, </a:t>
            </a:r>
            <a:r>
              <a:rPr lang="en-GB" b="1" dirty="0" err="1" smtClean="0">
                <a:solidFill>
                  <a:srgbClr val="00B050"/>
                </a:solidFill>
              </a:rPr>
              <a:t>fora</a:t>
            </a:r>
            <a:r>
              <a:rPr lang="en-GB" b="1" dirty="0" smtClean="0">
                <a:solidFill>
                  <a:srgbClr val="00B050"/>
                </a:solidFill>
              </a:rPr>
              <a:t> (forum.hr science </a:t>
            </a:r>
            <a:r>
              <a:rPr lang="en-GB" b="1" dirty="0" err="1" smtClean="0">
                <a:solidFill>
                  <a:srgbClr val="00B050"/>
                </a:solidFill>
              </a:rPr>
              <a:t>fora</a:t>
            </a:r>
            <a:r>
              <a:rPr lang="en-GB" b="1" dirty="0" smtClean="0">
                <a:solidFill>
                  <a:srgbClr val="00B050"/>
                </a:solidFill>
              </a:rPr>
              <a:t>, etc.)</a:t>
            </a:r>
          </a:p>
          <a:p>
            <a:r>
              <a:rPr lang="en-GB" b="1" dirty="0" smtClean="0">
                <a:solidFill>
                  <a:srgbClr val="00B050"/>
                </a:solidFill>
              </a:rPr>
              <a:t>FULL deliberation </a:t>
            </a:r>
          </a:p>
          <a:p>
            <a:r>
              <a:rPr lang="en-GB" b="1" dirty="0" smtClean="0">
                <a:solidFill>
                  <a:srgbClr val="00B050"/>
                </a:solidFill>
              </a:rPr>
              <a:t>REAL TIME decision making</a:t>
            </a:r>
          </a:p>
          <a:p>
            <a:endParaRPr lang="en-GB"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0937FAF9-EF2C-43FB-816C-443281D63C50}" type="slidenum">
              <a:rPr lang="en-GB" smtClean="0"/>
              <a:pPr/>
              <a:t>3</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ikola tesla image 2.jpg"/>
          <p:cNvPicPr>
            <a:picLocks noChangeAspect="1"/>
          </p:cNvPicPr>
          <p:nvPr/>
        </p:nvPicPr>
        <p:blipFill>
          <a:blip r:embed="rId2" cstate="print"/>
          <a:stretch>
            <a:fillRect/>
          </a:stretch>
        </p:blipFill>
        <p:spPr>
          <a:xfrm>
            <a:off x="3048000" y="1340768"/>
            <a:ext cx="5887941" cy="4075559"/>
          </a:xfrm>
          <a:prstGeom prst="rect">
            <a:avLst/>
          </a:prstGeom>
        </p:spPr>
      </p:pic>
      <p:pic>
        <p:nvPicPr>
          <p:cNvPr id="9" name="Picture 8" descr="tesla.jpg"/>
          <p:cNvPicPr>
            <a:picLocks noChangeAspect="1"/>
          </p:cNvPicPr>
          <p:nvPr/>
        </p:nvPicPr>
        <p:blipFill>
          <a:blip r:embed="rId3" cstate="print"/>
          <a:stretch>
            <a:fillRect/>
          </a:stretch>
        </p:blipFill>
        <p:spPr>
          <a:xfrm>
            <a:off x="0" y="476672"/>
            <a:ext cx="3907063" cy="5587101"/>
          </a:xfrm>
          <a:prstGeom prst="rect">
            <a:avLst/>
          </a:prstGeom>
        </p:spPr>
      </p:pic>
      <p:sp>
        <p:nvSpPr>
          <p:cNvPr id="2" name="Title 1"/>
          <p:cNvSpPr>
            <a:spLocks noGrp="1"/>
          </p:cNvSpPr>
          <p:nvPr>
            <p:ph type="title"/>
          </p:nvPr>
        </p:nvSpPr>
        <p:spPr/>
        <p:txBody>
          <a:bodyPr/>
          <a:lstStyle/>
          <a:p>
            <a:pPr algn="r"/>
            <a:r>
              <a:rPr lang="en-GB" dirty="0" smtClean="0"/>
              <a:t>Windmills of change</a:t>
            </a:r>
            <a:endParaRPr lang="en-GB" dirty="0"/>
          </a:p>
        </p:txBody>
      </p:sp>
      <p:sp>
        <p:nvSpPr>
          <p:cNvPr id="3" name="Content Placeholder 2"/>
          <p:cNvSpPr>
            <a:spLocks noGrp="1"/>
          </p:cNvSpPr>
          <p:nvPr>
            <p:ph idx="1"/>
          </p:nvPr>
        </p:nvSpPr>
        <p:spPr>
          <a:xfrm>
            <a:off x="467544" y="2276872"/>
            <a:ext cx="8219256" cy="3849291"/>
          </a:xfrm>
        </p:spPr>
        <p:txBody>
          <a:bodyPr>
            <a:normAutofit/>
          </a:bodyPr>
          <a:lstStyle/>
          <a:p>
            <a:r>
              <a:rPr lang="en-GB" dirty="0" smtClean="0">
                <a:solidFill>
                  <a:srgbClr val="FF0000"/>
                </a:solidFill>
              </a:rPr>
              <a:t>Competitive advantage of nations</a:t>
            </a:r>
          </a:p>
          <a:p>
            <a:r>
              <a:rPr lang="en-GB" dirty="0" smtClean="0">
                <a:solidFill>
                  <a:srgbClr val="FF0000"/>
                </a:solidFill>
              </a:rPr>
              <a:t>Case of Netherlands</a:t>
            </a:r>
          </a:p>
          <a:p>
            <a:r>
              <a:rPr lang="en-GB" dirty="0" smtClean="0">
                <a:solidFill>
                  <a:srgbClr val="FF0000"/>
                </a:solidFill>
              </a:rPr>
              <a:t>Electric cars in Croatia</a:t>
            </a:r>
          </a:p>
          <a:p>
            <a:r>
              <a:rPr lang="en-GB" dirty="0" smtClean="0">
                <a:solidFill>
                  <a:srgbClr val="FF0000"/>
                </a:solidFill>
              </a:rPr>
              <a:t>Scarcity or abundance?</a:t>
            </a:r>
          </a:p>
          <a:p>
            <a:r>
              <a:rPr lang="en-GB" dirty="0" smtClean="0">
                <a:solidFill>
                  <a:srgbClr val="FF0000"/>
                </a:solidFill>
              </a:rPr>
              <a:t>Energy should be used productively</a:t>
            </a:r>
          </a:p>
        </p:txBody>
      </p:sp>
      <p:sp>
        <p:nvSpPr>
          <p:cNvPr id="4" name="Slide Number Placeholder 3"/>
          <p:cNvSpPr>
            <a:spLocks noGrp="1"/>
          </p:cNvSpPr>
          <p:nvPr>
            <p:ph type="sldNum" sz="quarter" idx="12"/>
          </p:nvPr>
        </p:nvSpPr>
        <p:spPr/>
        <p:txBody>
          <a:bodyPr/>
          <a:lstStyle/>
          <a:p>
            <a:fld id="{0937FAF9-EF2C-43FB-816C-443281D63C50}" type="slidenum">
              <a:rPr lang="en-GB" smtClean="0"/>
              <a:pPr/>
              <a:t>4</a:t>
            </a:fld>
            <a:endParaRPr lang="en-GB"/>
          </a:p>
        </p:txBody>
      </p:sp>
      <p:pic>
        <p:nvPicPr>
          <p:cNvPr id="4099" name="Picture 3" descr="C:\Users\Hotel-Guest\AppData\Local\Microsoft\Windows\Temporary Internet Files\Content.IE5\JJPOLJKO\150px-Fyldewindmill[1].png"/>
          <p:cNvPicPr>
            <a:picLocks noChangeAspect="1" noChangeArrowheads="1"/>
          </p:cNvPicPr>
          <p:nvPr/>
        </p:nvPicPr>
        <p:blipFill>
          <a:blip r:embed="rId4" cstate="print"/>
          <a:srcRect/>
          <a:stretch>
            <a:fillRect/>
          </a:stretch>
        </p:blipFill>
        <p:spPr bwMode="auto">
          <a:xfrm>
            <a:off x="6156176" y="2420888"/>
            <a:ext cx="2605552" cy="39604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re.jpg"/>
          <p:cNvPicPr>
            <a:picLocks noChangeAspect="1"/>
          </p:cNvPicPr>
          <p:nvPr/>
        </p:nvPicPr>
        <p:blipFill>
          <a:blip r:embed="rId2" cstate="print"/>
          <a:stretch>
            <a:fillRect/>
          </a:stretch>
        </p:blipFill>
        <p:spPr>
          <a:xfrm>
            <a:off x="467544" y="3522680"/>
            <a:ext cx="4392488" cy="2893551"/>
          </a:xfrm>
          <a:prstGeom prst="rect">
            <a:avLst/>
          </a:prstGeom>
        </p:spPr>
      </p:pic>
      <p:sp>
        <p:nvSpPr>
          <p:cNvPr id="2" name="Title 1"/>
          <p:cNvSpPr>
            <a:spLocks noGrp="1"/>
          </p:cNvSpPr>
          <p:nvPr>
            <p:ph type="title"/>
          </p:nvPr>
        </p:nvSpPr>
        <p:spPr/>
        <p:txBody>
          <a:bodyPr/>
          <a:lstStyle/>
          <a:p>
            <a:r>
              <a:rPr lang="en-GB" dirty="0" smtClean="0"/>
              <a:t>Disruptive innovation??</a:t>
            </a:r>
            <a:endParaRPr lang="en-GB" dirty="0"/>
          </a:p>
        </p:txBody>
      </p:sp>
      <p:pic>
        <p:nvPicPr>
          <p:cNvPr id="5" name="Content Placeholder 4" descr="Nagasaki-cloud.jpg"/>
          <p:cNvPicPr>
            <a:picLocks noGrp="1" noChangeAspect="1"/>
          </p:cNvPicPr>
          <p:nvPr>
            <p:ph idx="1"/>
          </p:nvPr>
        </p:nvPicPr>
        <p:blipFill>
          <a:blip r:embed="rId3" cstate="print"/>
          <a:stretch>
            <a:fillRect/>
          </a:stretch>
        </p:blipFill>
        <p:spPr>
          <a:xfrm>
            <a:off x="2051720" y="1268760"/>
            <a:ext cx="4572000" cy="3048000"/>
          </a:xfrm>
        </p:spPr>
      </p:pic>
      <p:sp>
        <p:nvSpPr>
          <p:cNvPr id="4" name="Slide Number Placeholder 3"/>
          <p:cNvSpPr>
            <a:spLocks noGrp="1"/>
          </p:cNvSpPr>
          <p:nvPr>
            <p:ph type="sldNum" sz="quarter" idx="12"/>
          </p:nvPr>
        </p:nvSpPr>
        <p:spPr/>
        <p:txBody>
          <a:bodyPr/>
          <a:lstStyle/>
          <a:p>
            <a:fld id="{0937FAF9-EF2C-43FB-816C-443281D63C50}" type="slidenum">
              <a:rPr lang="en-GB" smtClean="0"/>
              <a:pPr/>
              <a:t>5</a:t>
            </a:fld>
            <a:endParaRPr lang="en-GB"/>
          </a:p>
        </p:txBody>
      </p:sp>
      <p:pic>
        <p:nvPicPr>
          <p:cNvPr id="7" name="Picture 6" descr="Hiroshima_Capp.jpg"/>
          <p:cNvPicPr>
            <a:picLocks noChangeAspect="1"/>
          </p:cNvPicPr>
          <p:nvPr/>
        </p:nvPicPr>
        <p:blipFill>
          <a:blip r:embed="rId4" cstate="print"/>
          <a:stretch>
            <a:fillRect/>
          </a:stretch>
        </p:blipFill>
        <p:spPr>
          <a:xfrm>
            <a:off x="5004048" y="3284984"/>
            <a:ext cx="3936243" cy="286586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Project leader</a:t>
            </a:r>
            <a:r>
              <a:rPr lang="hr-HR" dirty="0" smtClean="0">
                <a:solidFill>
                  <a:srgbClr val="FF0000"/>
                </a:solidFill>
              </a:rPr>
              <a:t>,</a:t>
            </a:r>
            <a:r>
              <a:rPr lang="en-GB" dirty="0" smtClean="0">
                <a:solidFill>
                  <a:srgbClr val="FF0000"/>
                </a:solidFill>
              </a:rPr>
              <a:t> partners and their roles</a:t>
            </a:r>
            <a:endParaRPr lang="en-GB"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rgbClr val="7030A0"/>
                </a:solidFill>
              </a:rPr>
              <a:t>Business = Book block (NGO of firms) – promotion of materials, marketing</a:t>
            </a:r>
            <a:r>
              <a:rPr lang="hr-HR" dirty="0" smtClean="0">
                <a:solidFill>
                  <a:srgbClr val="7030A0"/>
                </a:solidFill>
              </a:rPr>
              <a:t>, etc.</a:t>
            </a:r>
            <a:endParaRPr lang="en-GB" dirty="0" smtClean="0">
              <a:solidFill>
                <a:srgbClr val="7030A0"/>
              </a:solidFill>
            </a:endParaRPr>
          </a:p>
          <a:p>
            <a:r>
              <a:rPr lang="en-GB" dirty="0" smtClean="0">
                <a:solidFill>
                  <a:schemeClr val="accent1"/>
                </a:solidFill>
              </a:rPr>
              <a:t>Academia = Croatian Institute for Public Administration (scientific institute registered as an NGO) – evaluation and support</a:t>
            </a:r>
          </a:p>
          <a:p>
            <a:r>
              <a:rPr lang="en-GB" dirty="0" smtClean="0">
                <a:solidFill>
                  <a:srgbClr val="00B050"/>
                </a:solidFill>
              </a:rPr>
              <a:t>Civil Society = IDEMO </a:t>
            </a:r>
            <a:r>
              <a:rPr lang="en-GB" dirty="0">
                <a:solidFill>
                  <a:srgbClr val="00B050"/>
                </a:solidFill>
              </a:rPr>
              <a:t>-</a:t>
            </a:r>
            <a:r>
              <a:rPr lang="en-GB" dirty="0" smtClean="0">
                <a:solidFill>
                  <a:srgbClr val="00B050"/>
                </a:solidFill>
              </a:rPr>
              <a:t> NGO (think tank) – implementation and development</a:t>
            </a:r>
          </a:p>
          <a:p>
            <a:r>
              <a:rPr lang="en-GB" dirty="0" smtClean="0">
                <a:solidFill>
                  <a:schemeClr val="accent6">
                    <a:lumMod val="75000"/>
                  </a:schemeClr>
                </a:solidFill>
              </a:rPr>
              <a:t>Civil society and academia = ALES </a:t>
            </a:r>
            <a:r>
              <a:rPr lang="en-GB" dirty="0">
                <a:solidFill>
                  <a:schemeClr val="accent6">
                    <a:lumMod val="75000"/>
                  </a:schemeClr>
                </a:solidFill>
              </a:rPr>
              <a:t>-</a:t>
            </a:r>
            <a:r>
              <a:rPr lang="en-GB" dirty="0" smtClean="0">
                <a:solidFill>
                  <a:schemeClr val="accent6">
                    <a:lumMod val="75000"/>
                  </a:schemeClr>
                </a:solidFill>
              </a:rPr>
              <a:t> project leader; development of the idea; project management and implementation</a:t>
            </a:r>
          </a:p>
          <a:p>
            <a:endParaRPr lang="en-GB" dirty="0" smtClean="0"/>
          </a:p>
        </p:txBody>
      </p:sp>
      <p:sp>
        <p:nvSpPr>
          <p:cNvPr id="4" name="Slide Number Placeholder 3"/>
          <p:cNvSpPr>
            <a:spLocks noGrp="1"/>
          </p:cNvSpPr>
          <p:nvPr>
            <p:ph type="sldNum" sz="quarter" idx="12"/>
          </p:nvPr>
        </p:nvSpPr>
        <p:spPr/>
        <p:txBody>
          <a:bodyPr/>
          <a:lstStyle/>
          <a:p>
            <a:fld id="{0937FAF9-EF2C-43FB-816C-443281D63C50}" type="slidenum">
              <a:rPr lang="en-GB" smtClean="0"/>
              <a:pPr/>
              <a:t>6</a:t>
            </a:fld>
            <a:endParaRPr lang="en-GB"/>
          </a:p>
        </p:txBody>
      </p:sp>
      <p:pic>
        <p:nvPicPr>
          <p:cNvPr id="5" name="Picture 4" descr="IJU.png"/>
          <p:cNvPicPr>
            <a:picLocks noChangeAspect="1"/>
          </p:cNvPicPr>
          <p:nvPr/>
        </p:nvPicPr>
        <p:blipFill>
          <a:blip r:embed="rId2" cstate="print"/>
          <a:stretch>
            <a:fillRect/>
          </a:stretch>
        </p:blipFill>
        <p:spPr>
          <a:xfrm>
            <a:off x="7308303" y="2492896"/>
            <a:ext cx="1287503" cy="1296144"/>
          </a:xfrm>
          <a:prstGeom prst="rect">
            <a:avLst/>
          </a:prstGeom>
        </p:spPr>
      </p:pic>
      <p:pic>
        <p:nvPicPr>
          <p:cNvPr id="6" name="Picture 5" descr="idemo logo.gif"/>
          <p:cNvPicPr>
            <a:picLocks noChangeAspect="1"/>
          </p:cNvPicPr>
          <p:nvPr/>
        </p:nvPicPr>
        <p:blipFill>
          <a:blip r:embed="rId3" cstate="print"/>
          <a:stretch>
            <a:fillRect/>
          </a:stretch>
        </p:blipFill>
        <p:spPr>
          <a:xfrm>
            <a:off x="6516216" y="4221088"/>
            <a:ext cx="1809750" cy="533400"/>
          </a:xfrm>
          <a:prstGeom prst="rect">
            <a:avLst/>
          </a:prstGeom>
        </p:spPr>
      </p:pic>
      <p:pic>
        <p:nvPicPr>
          <p:cNvPr id="7" name="Picture 6" descr="knjizni-blok1.jpg"/>
          <p:cNvPicPr>
            <a:picLocks noChangeAspect="1"/>
          </p:cNvPicPr>
          <p:nvPr/>
        </p:nvPicPr>
        <p:blipFill>
          <a:blip r:embed="rId4" cstate="print"/>
          <a:stretch>
            <a:fillRect/>
          </a:stretch>
        </p:blipFill>
        <p:spPr>
          <a:xfrm>
            <a:off x="6948264" y="1628800"/>
            <a:ext cx="1980728" cy="759279"/>
          </a:xfrm>
          <a:prstGeom prst="rect">
            <a:avLst/>
          </a:prstGeom>
        </p:spPr>
      </p:pic>
      <p:pic>
        <p:nvPicPr>
          <p:cNvPr id="8" name="Picture 7" descr="8009410_logo.gif.jpg"/>
          <p:cNvPicPr>
            <a:picLocks noChangeAspect="1"/>
          </p:cNvPicPr>
          <p:nvPr/>
        </p:nvPicPr>
        <p:blipFill>
          <a:blip r:embed="rId5" cstate="print"/>
          <a:stretch>
            <a:fillRect/>
          </a:stretch>
        </p:blipFill>
        <p:spPr>
          <a:xfrm>
            <a:off x="4283968" y="5661248"/>
            <a:ext cx="1036915" cy="10081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AppData\Local\Microsoft\Windows\Temporary Internet Files\Content.IE5\8LY6T8ZL\clip-artSuccess[1].jpg"/>
          <p:cNvPicPr>
            <a:picLocks noChangeAspect="1" noChangeArrowheads="1"/>
          </p:cNvPicPr>
          <p:nvPr/>
        </p:nvPicPr>
        <p:blipFill>
          <a:blip r:embed="rId2" cstate="print"/>
          <a:srcRect/>
          <a:stretch>
            <a:fillRect/>
          </a:stretch>
        </p:blipFill>
        <p:spPr bwMode="auto">
          <a:xfrm>
            <a:off x="3563888" y="1340768"/>
            <a:ext cx="4622800" cy="4813300"/>
          </a:xfrm>
          <a:prstGeom prst="rect">
            <a:avLst/>
          </a:prstGeom>
          <a:noFill/>
        </p:spPr>
      </p:pic>
      <p:sp>
        <p:nvSpPr>
          <p:cNvPr id="2" name="Title 1"/>
          <p:cNvSpPr>
            <a:spLocks noGrp="1"/>
          </p:cNvSpPr>
          <p:nvPr>
            <p:ph type="title"/>
          </p:nvPr>
        </p:nvSpPr>
        <p:spPr/>
        <p:txBody>
          <a:bodyPr/>
          <a:lstStyle/>
          <a:p>
            <a:r>
              <a:rPr lang="hr-HR" dirty="0" smtClean="0"/>
              <a:t>Other prospective partners</a:t>
            </a:r>
            <a:endParaRPr lang="hr-HR" dirty="0"/>
          </a:p>
        </p:txBody>
      </p:sp>
      <p:sp>
        <p:nvSpPr>
          <p:cNvPr id="3" name="Content Placeholder 2"/>
          <p:cNvSpPr>
            <a:spLocks noGrp="1"/>
          </p:cNvSpPr>
          <p:nvPr>
            <p:ph idx="1"/>
          </p:nvPr>
        </p:nvSpPr>
        <p:spPr/>
        <p:txBody>
          <a:bodyPr/>
          <a:lstStyle/>
          <a:p>
            <a:r>
              <a:rPr lang="hr-HR" dirty="0" smtClean="0"/>
              <a:t>University of Zagreb</a:t>
            </a:r>
          </a:p>
          <a:p>
            <a:r>
              <a:rPr lang="hr-HR" dirty="0" smtClean="0"/>
              <a:t>University of Split – CEDI Robert Schuman</a:t>
            </a:r>
          </a:p>
          <a:p>
            <a:r>
              <a:rPr lang="hr-HR" dirty="0" smtClean="0"/>
              <a:t>University of Rijeka</a:t>
            </a:r>
          </a:p>
          <a:p>
            <a:r>
              <a:rPr lang="hr-HR" dirty="0" smtClean="0"/>
              <a:t>City of Rijeka</a:t>
            </a:r>
          </a:p>
          <a:p>
            <a:r>
              <a:rPr lang="hr-HR" dirty="0" smtClean="0"/>
              <a:t>City of Zagreb</a:t>
            </a:r>
          </a:p>
          <a:p>
            <a:r>
              <a:rPr lang="hr-HR" dirty="0" smtClean="0"/>
              <a:t>City of Split</a:t>
            </a:r>
          </a:p>
          <a:p>
            <a:r>
              <a:rPr lang="hr-HR" dirty="0" smtClean="0"/>
              <a:t>Ministry of Science, Education and Sport</a:t>
            </a:r>
          </a:p>
        </p:txBody>
      </p:sp>
      <p:sp>
        <p:nvSpPr>
          <p:cNvPr id="4" name="Slide Number Placeholder 3"/>
          <p:cNvSpPr>
            <a:spLocks noGrp="1"/>
          </p:cNvSpPr>
          <p:nvPr>
            <p:ph type="sldNum" sz="quarter" idx="12"/>
          </p:nvPr>
        </p:nvSpPr>
        <p:spPr/>
        <p:txBody>
          <a:bodyPr/>
          <a:lstStyle/>
          <a:p>
            <a:fld id="{0937FAF9-EF2C-43FB-816C-443281D63C50}"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HP\AppData\Local\Microsoft\Windows\Temporary Internet Files\Content.IE5\1CO4S3F1\bookworm[1].gif"/>
          <p:cNvPicPr>
            <a:picLocks noChangeAspect="1" noChangeArrowheads="1"/>
          </p:cNvPicPr>
          <p:nvPr/>
        </p:nvPicPr>
        <p:blipFill>
          <a:blip r:embed="rId2" cstate="print"/>
          <a:srcRect/>
          <a:stretch>
            <a:fillRect/>
          </a:stretch>
        </p:blipFill>
        <p:spPr bwMode="auto">
          <a:xfrm>
            <a:off x="467544" y="5085184"/>
            <a:ext cx="2847975" cy="1581150"/>
          </a:xfrm>
          <a:prstGeom prst="rect">
            <a:avLst/>
          </a:prstGeom>
          <a:noFill/>
        </p:spPr>
      </p:pic>
      <p:pic>
        <p:nvPicPr>
          <p:cNvPr id="3075" name="Picture 3" descr="C:\Users\HP\AppData\Local\Microsoft\Windows\Temporary Internet Files\Content.IE5\0V89DK7Z\bookworm_c8yy[1].jpg"/>
          <p:cNvPicPr>
            <a:picLocks noChangeAspect="1" noChangeArrowheads="1"/>
          </p:cNvPicPr>
          <p:nvPr/>
        </p:nvPicPr>
        <p:blipFill>
          <a:blip r:embed="rId3" cstate="print"/>
          <a:srcRect/>
          <a:stretch>
            <a:fillRect/>
          </a:stretch>
        </p:blipFill>
        <p:spPr bwMode="auto">
          <a:xfrm>
            <a:off x="2940050" y="1771650"/>
            <a:ext cx="3263900" cy="3314700"/>
          </a:xfrm>
          <a:prstGeom prst="rect">
            <a:avLst/>
          </a:prstGeom>
          <a:noFill/>
        </p:spPr>
      </p:pic>
      <p:sp>
        <p:nvSpPr>
          <p:cNvPr id="2" name="Title 1"/>
          <p:cNvSpPr>
            <a:spLocks noGrp="1"/>
          </p:cNvSpPr>
          <p:nvPr>
            <p:ph type="title"/>
          </p:nvPr>
        </p:nvSpPr>
        <p:spPr/>
        <p:txBody>
          <a:bodyPr>
            <a:normAutofit fontScale="90000"/>
          </a:bodyPr>
          <a:lstStyle/>
          <a:p>
            <a:r>
              <a:rPr lang="hr-HR" dirty="0" err="1" smtClean="0"/>
              <a:t>Public</a:t>
            </a:r>
            <a:r>
              <a:rPr lang="hr-HR" dirty="0" smtClean="0"/>
              <a:t> </a:t>
            </a:r>
            <a:r>
              <a:rPr lang="hr-HR" dirty="0" err="1" smtClean="0"/>
              <a:t>activity</a:t>
            </a:r>
            <a:r>
              <a:rPr lang="hr-HR" dirty="0" smtClean="0"/>
              <a:t>, </a:t>
            </a:r>
            <a:r>
              <a:rPr lang="hr-HR" dirty="0" err="1" smtClean="0"/>
              <a:t>reading</a:t>
            </a:r>
            <a:r>
              <a:rPr lang="hr-HR" dirty="0" smtClean="0"/>
              <a:t>, </a:t>
            </a:r>
            <a:r>
              <a:rPr lang="hr-HR" dirty="0" err="1" smtClean="0"/>
              <a:t>involvement</a:t>
            </a:r>
            <a:r>
              <a:rPr lang="hr-HR" dirty="0" smtClean="0"/>
              <a:t> </a:t>
            </a:r>
            <a:r>
              <a:rPr lang="hr-HR" dirty="0" err="1" smtClean="0"/>
              <a:t>and</a:t>
            </a:r>
            <a:r>
              <a:rPr lang="hr-HR" dirty="0" smtClean="0"/>
              <a:t> </a:t>
            </a:r>
            <a:r>
              <a:rPr lang="hr-HR" dirty="0" err="1" smtClean="0"/>
              <a:t>failing</a:t>
            </a:r>
            <a:r>
              <a:rPr lang="hr-HR" dirty="0" smtClean="0"/>
              <a:t> b</a:t>
            </a:r>
            <a:r>
              <a:rPr lang="en-GB" dirty="0" err="1" smtClean="0"/>
              <a:t>ook</a:t>
            </a:r>
            <a:r>
              <a:rPr lang="en-GB" dirty="0" smtClean="0"/>
              <a:t> market </a:t>
            </a:r>
            <a:r>
              <a:rPr lang="hr-HR" dirty="0" smtClean="0"/>
              <a:t>in Croatia</a:t>
            </a:r>
            <a:endParaRPr lang="en-GB" dirty="0"/>
          </a:p>
        </p:txBody>
      </p:sp>
      <p:sp>
        <p:nvSpPr>
          <p:cNvPr id="3" name="Content Placeholder 2"/>
          <p:cNvSpPr>
            <a:spLocks noGrp="1"/>
          </p:cNvSpPr>
          <p:nvPr>
            <p:ph idx="1"/>
          </p:nvPr>
        </p:nvSpPr>
        <p:spPr/>
        <p:txBody>
          <a:bodyPr>
            <a:normAutofit fontScale="85000" lnSpcReduction="20000"/>
          </a:bodyPr>
          <a:lstStyle/>
          <a:p>
            <a:r>
              <a:rPr lang="hr-HR" dirty="0" smtClean="0"/>
              <a:t>27% of students do not read at all (source: OECD)</a:t>
            </a:r>
          </a:p>
          <a:p>
            <a:r>
              <a:rPr lang="hr-HR" dirty="0" smtClean="0"/>
              <a:t>57% reads if they must</a:t>
            </a:r>
          </a:p>
          <a:p>
            <a:r>
              <a:rPr lang="hr-HR" dirty="0" smtClean="0"/>
              <a:t>80% does not have reading as a favorite hobby</a:t>
            </a:r>
          </a:p>
          <a:p>
            <a:r>
              <a:rPr lang="hr-HR" dirty="0" smtClean="0"/>
              <a:t>40% citizens reads at least 1 book per month (e.g. Germans – 73%, Italians – 71% etc.) – source: GfK</a:t>
            </a:r>
          </a:p>
          <a:p>
            <a:r>
              <a:rPr lang="hr-HR" dirty="0" smtClean="0"/>
              <a:t>Ideally 4 million books should be sold in Croatian market, in 2004 and 2005 it was 11 million, but in 2009 it was 2,5 million in bookstores and 1 million in shopping malls; in 2010 and 2011 sales fell by 30-40%.</a:t>
            </a:r>
          </a:p>
          <a:p>
            <a:r>
              <a:rPr lang="hr-HR" dirty="0" smtClean="0"/>
              <a:t>There is no market for e-books and it should have ate least 4000 e-books published in Croatian language</a:t>
            </a:r>
            <a:endParaRPr lang="en-GB" dirty="0"/>
          </a:p>
        </p:txBody>
      </p:sp>
      <p:sp>
        <p:nvSpPr>
          <p:cNvPr id="4" name="Slide Number Placeholder 3"/>
          <p:cNvSpPr>
            <a:spLocks noGrp="1"/>
          </p:cNvSpPr>
          <p:nvPr>
            <p:ph type="sldNum" sz="quarter" idx="12"/>
          </p:nvPr>
        </p:nvSpPr>
        <p:spPr/>
        <p:txBody>
          <a:bodyPr/>
          <a:lstStyle/>
          <a:p>
            <a:fld id="{0937FAF9-EF2C-43FB-816C-443281D63C50}"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P\AppData\Local\Microsoft\Windows\Temporary Internet Files\Content.IE5\1CO4S3F1\Round_table[1].JPG"/>
          <p:cNvPicPr>
            <a:picLocks noChangeAspect="1" noChangeArrowheads="1"/>
          </p:cNvPicPr>
          <p:nvPr/>
        </p:nvPicPr>
        <p:blipFill>
          <a:blip r:embed="rId2" cstate="print"/>
          <a:srcRect/>
          <a:stretch>
            <a:fillRect/>
          </a:stretch>
        </p:blipFill>
        <p:spPr bwMode="auto">
          <a:xfrm>
            <a:off x="1331640" y="4293096"/>
            <a:ext cx="2736304" cy="2160240"/>
          </a:xfrm>
          <a:prstGeom prst="rect">
            <a:avLst/>
          </a:prstGeom>
          <a:noFill/>
        </p:spPr>
      </p:pic>
      <p:pic>
        <p:nvPicPr>
          <p:cNvPr id="1026" name="Picture 2" descr="C:\Users\HP\AppData\Local\Microsoft\Windows\Temporary Internet Files\Content.IE5\1CO4S3F1\round_table_illo[1].gif"/>
          <p:cNvPicPr>
            <a:picLocks noChangeAspect="1" noChangeArrowheads="1"/>
          </p:cNvPicPr>
          <p:nvPr/>
        </p:nvPicPr>
        <p:blipFill>
          <a:blip r:embed="rId3" cstate="print"/>
          <a:srcRect/>
          <a:stretch>
            <a:fillRect/>
          </a:stretch>
        </p:blipFill>
        <p:spPr bwMode="auto">
          <a:xfrm>
            <a:off x="4572000" y="3140968"/>
            <a:ext cx="3291417" cy="3312790"/>
          </a:xfrm>
          <a:prstGeom prst="rect">
            <a:avLst/>
          </a:prstGeom>
          <a:noFill/>
        </p:spPr>
      </p:pic>
      <p:sp>
        <p:nvSpPr>
          <p:cNvPr id="2" name="Title 1"/>
          <p:cNvSpPr>
            <a:spLocks noGrp="1"/>
          </p:cNvSpPr>
          <p:nvPr>
            <p:ph type="title"/>
          </p:nvPr>
        </p:nvSpPr>
        <p:spPr/>
        <p:txBody>
          <a:bodyPr/>
          <a:lstStyle/>
          <a:p>
            <a:r>
              <a:rPr lang="hr-HR" dirty="0" smtClean="0"/>
              <a:t>Activities of the Book Block</a:t>
            </a:r>
            <a:endParaRPr lang="hr-HR" dirty="0"/>
          </a:p>
        </p:txBody>
      </p:sp>
      <p:sp>
        <p:nvSpPr>
          <p:cNvPr id="3" name="Content Placeholder 2"/>
          <p:cNvSpPr>
            <a:spLocks noGrp="1"/>
          </p:cNvSpPr>
          <p:nvPr>
            <p:ph idx="1"/>
          </p:nvPr>
        </p:nvSpPr>
        <p:spPr/>
        <p:txBody>
          <a:bodyPr>
            <a:normAutofit/>
          </a:bodyPr>
          <a:lstStyle/>
          <a:p>
            <a:r>
              <a:rPr lang="hr-HR" sz="2400" dirty="0" err="1" smtClean="0"/>
              <a:t>Connecting</a:t>
            </a:r>
            <a:r>
              <a:rPr lang="hr-HR" sz="2400" dirty="0" smtClean="0"/>
              <a:t> </a:t>
            </a:r>
            <a:r>
              <a:rPr lang="hr-HR" sz="2400" dirty="0" err="1" smtClean="0"/>
              <a:t>with</a:t>
            </a:r>
            <a:r>
              <a:rPr lang="hr-HR" sz="2400" dirty="0" smtClean="0"/>
              <a:t> </a:t>
            </a:r>
            <a:r>
              <a:rPr lang="hr-HR" sz="2400" dirty="0" err="1" smtClean="0"/>
              <a:t>other</a:t>
            </a:r>
            <a:r>
              <a:rPr lang="hr-HR" sz="2400" dirty="0" smtClean="0"/>
              <a:t> </a:t>
            </a:r>
            <a:r>
              <a:rPr lang="hr-HR" sz="2400" dirty="0" err="1" smtClean="0"/>
              <a:t>stakeholders</a:t>
            </a:r>
            <a:endParaRPr lang="hr-HR" sz="2400" dirty="0" smtClean="0"/>
          </a:p>
          <a:p>
            <a:r>
              <a:rPr lang="hr-HR" sz="2400" dirty="0" err="1" smtClean="0"/>
              <a:t>Continuous</a:t>
            </a:r>
            <a:r>
              <a:rPr lang="hr-HR" sz="2400" dirty="0" smtClean="0"/>
              <a:t> </a:t>
            </a:r>
            <a:r>
              <a:rPr lang="hr-HR" sz="2400" dirty="0" err="1" smtClean="0"/>
              <a:t>monitoring&amp;needs</a:t>
            </a:r>
            <a:r>
              <a:rPr lang="hr-HR" sz="2400" dirty="0" smtClean="0"/>
              <a:t> </a:t>
            </a:r>
            <a:r>
              <a:rPr lang="hr-HR" sz="2400" dirty="0" err="1" smtClean="0"/>
              <a:t>assessment</a:t>
            </a:r>
            <a:endParaRPr lang="hr-HR" sz="2400" dirty="0" smtClean="0"/>
          </a:p>
          <a:p>
            <a:r>
              <a:rPr lang="hr-HR" sz="2400" dirty="0" err="1" smtClean="0"/>
              <a:t>Round</a:t>
            </a:r>
            <a:r>
              <a:rPr lang="hr-HR" sz="2400" dirty="0" smtClean="0"/>
              <a:t> tables</a:t>
            </a:r>
          </a:p>
          <a:p>
            <a:r>
              <a:rPr lang="hr-HR" sz="2400" dirty="0" smtClean="0"/>
              <a:t>Discussions and presentations</a:t>
            </a:r>
          </a:p>
          <a:p>
            <a:r>
              <a:rPr lang="hr-HR" sz="2400" dirty="0" smtClean="0"/>
              <a:t>Promotions</a:t>
            </a:r>
          </a:p>
          <a:p>
            <a:r>
              <a:rPr lang="hr-HR" sz="2400" dirty="0" smtClean="0"/>
              <a:t>Other events that can promote book sales or specific topics</a:t>
            </a:r>
            <a:endParaRPr lang="hr-HR" sz="2400" dirty="0"/>
          </a:p>
        </p:txBody>
      </p:sp>
      <p:sp>
        <p:nvSpPr>
          <p:cNvPr id="4" name="Slide Number Placeholder 3"/>
          <p:cNvSpPr>
            <a:spLocks noGrp="1"/>
          </p:cNvSpPr>
          <p:nvPr>
            <p:ph type="sldNum" sz="quarter" idx="12"/>
          </p:nvPr>
        </p:nvSpPr>
        <p:spPr/>
        <p:txBody>
          <a:bodyPr/>
          <a:lstStyle/>
          <a:p>
            <a:fld id="{0937FAF9-EF2C-43FB-816C-443281D63C50}" type="slidenum">
              <a:rPr lang="en-GB" smtClean="0"/>
              <a:pPr/>
              <a:t>9</a:t>
            </a:fld>
            <a:endParaRPr lang="en-GB"/>
          </a:p>
        </p:txBody>
      </p:sp>
      <p:pic>
        <p:nvPicPr>
          <p:cNvPr id="1029" name="Picture 5" descr="C:\Users\HP\AppData\Local\Microsoft\Windows\Temporary Internet Files\Content.IE5\0V89DK7Z\Round_Table_(club_logo)[1].jpg"/>
          <p:cNvPicPr>
            <a:picLocks noChangeAspect="1" noChangeArrowheads="1"/>
          </p:cNvPicPr>
          <p:nvPr/>
        </p:nvPicPr>
        <p:blipFill>
          <a:blip r:embed="rId4" cstate="print"/>
          <a:srcRect/>
          <a:stretch>
            <a:fillRect/>
          </a:stretch>
        </p:blipFill>
        <p:spPr bwMode="auto">
          <a:xfrm>
            <a:off x="6660232" y="1268760"/>
            <a:ext cx="1611349" cy="193585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1097</Words>
  <Application>Microsoft Office PowerPoint</Application>
  <PresentationFormat>On-screen Show (4:3)</PresentationFormat>
  <Paragraphs>233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EduCON  Education &amp; Conversation Tool</vt:lpstr>
      <vt:lpstr>Why? Building Social Capital</vt:lpstr>
      <vt:lpstr>Citizens and government  Conflict/Collaboration = Participation</vt:lpstr>
      <vt:lpstr>Windmills of change</vt:lpstr>
      <vt:lpstr>Disruptive innovation??</vt:lpstr>
      <vt:lpstr>Project leader, partners and their roles</vt:lpstr>
      <vt:lpstr>Other prospective partners</vt:lpstr>
      <vt:lpstr>Public activity, reading, involvement and failing book market in Croatia</vt:lpstr>
      <vt:lpstr>Activities of the Book Block</vt:lpstr>
      <vt:lpstr>Activities of iDEMO</vt:lpstr>
      <vt:lpstr>Triple helix – Quadruple helix</vt:lpstr>
      <vt:lpstr>Reaction to an urgent problem Curricular reform; education reform</vt:lpstr>
      <vt:lpstr>Kingdon – policy streams</vt:lpstr>
      <vt:lpstr>Our solution  European mobile &amp; web based forum </vt:lpstr>
      <vt:lpstr>Where it might be useful</vt:lpstr>
      <vt:lpstr>Prospective customers</vt:lpstr>
      <vt:lpstr>Slide 17</vt:lpstr>
      <vt:lpstr>Progressive development - matching</vt:lpstr>
      <vt:lpstr>Financial sustainability</vt:lpstr>
      <vt:lpstr>Market segmentation</vt:lpstr>
      <vt:lpstr>SWOT analysis</vt:lpstr>
      <vt:lpstr>Need for funding</vt:lpstr>
      <vt:lpstr>Outcomes and outputs</vt:lpstr>
      <vt:lpstr>Slide 24</vt:lpstr>
      <vt:lpstr>Thank you for your attention!</vt:lpstr>
    </vt:vector>
  </TitlesOfParts>
  <Company>Hotel Bloom!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EduCON  Education &amp; Conversation Tool</dc:title>
  <dc:creator>Hotel-Guest</dc:creator>
  <cp:lastModifiedBy>HP</cp:lastModifiedBy>
  <cp:revision>87</cp:revision>
  <dcterms:created xsi:type="dcterms:W3CDTF">2016-03-04T06:27:47Z</dcterms:created>
  <dcterms:modified xsi:type="dcterms:W3CDTF">2016-03-10T07:41:15Z</dcterms:modified>
</cp:coreProperties>
</file>